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diagrams/drawing1.xml" ContentType="application/vnd.ms-office.drawingml.diagramDrawing+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57" r:id="rId2"/>
    <p:sldId id="258" r:id="rId3"/>
    <p:sldId id="306" r:id="rId4"/>
    <p:sldId id="260" r:id="rId5"/>
    <p:sldId id="261" r:id="rId6"/>
    <p:sldId id="262" r:id="rId7"/>
    <p:sldId id="263" r:id="rId8"/>
    <p:sldId id="264" r:id="rId9"/>
    <p:sldId id="265" r:id="rId10"/>
    <p:sldId id="266" r:id="rId11"/>
    <p:sldId id="267" r:id="rId12"/>
    <p:sldId id="268" r:id="rId13"/>
    <p:sldId id="270" r:id="rId14"/>
    <p:sldId id="269" r:id="rId15"/>
    <p:sldId id="322" r:id="rId16"/>
    <p:sldId id="323" r:id="rId17"/>
    <p:sldId id="271" r:id="rId18"/>
    <p:sldId id="337" r:id="rId19"/>
    <p:sldId id="272" r:id="rId20"/>
    <p:sldId id="273" r:id="rId21"/>
    <p:sldId id="274" r:id="rId22"/>
    <p:sldId id="275" r:id="rId23"/>
    <p:sldId id="338" r:id="rId24"/>
    <p:sldId id="339" r:id="rId25"/>
    <p:sldId id="340" r:id="rId26"/>
    <p:sldId id="298" r:id="rId27"/>
    <p:sldId id="300" r:id="rId28"/>
    <p:sldId id="317" r:id="rId29"/>
    <p:sldId id="318" r:id="rId30"/>
    <p:sldId id="319" r:id="rId31"/>
    <p:sldId id="320" r:id="rId32"/>
    <p:sldId id="321" r:id="rId33"/>
    <p:sldId id="302" r:id="rId34"/>
    <p:sldId id="303" r:id="rId35"/>
    <p:sldId id="279" r:id="rId36"/>
    <p:sldId id="280" r:id="rId37"/>
    <p:sldId id="281" r:id="rId38"/>
    <p:sldId id="282" r:id="rId39"/>
    <p:sldId id="283" r:id="rId40"/>
    <p:sldId id="284" r:id="rId41"/>
    <p:sldId id="285" r:id="rId42"/>
    <p:sldId id="286" r:id="rId43"/>
    <p:sldId id="287" r:id="rId44"/>
    <p:sldId id="288" r:id="rId45"/>
    <p:sldId id="289" r:id="rId46"/>
    <p:sldId id="278" r:id="rId47"/>
    <p:sldId id="290" r:id="rId48"/>
    <p:sldId id="291" r:id="rId49"/>
    <p:sldId id="292" r:id="rId50"/>
    <p:sldId id="293" r:id="rId51"/>
    <p:sldId id="294" r:id="rId52"/>
    <p:sldId id="295" r:id="rId53"/>
    <p:sldId id="296" r:id="rId54"/>
    <p:sldId id="324" r:id="rId55"/>
    <p:sldId id="297" r:id="rId56"/>
    <p:sldId id="307" r:id="rId57"/>
    <p:sldId id="308" r:id="rId58"/>
    <p:sldId id="309" r:id="rId59"/>
    <p:sldId id="310" r:id="rId60"/>
    <p:sldId id="311" r:id="rId61"/>
    <p:sldId id="312" r:id="rId62"/>
    <p:sldId id="313" r:id="rId63"/>
    <p:sldId id="314" r:id="rId64"/>
    <p:sldId id="315" r:id="rId65"/>
    <p:sldId id="316" r:id="rId66"/>
    <p:sldId id="332" r:id="rId67"/>
    <p:sldId id="333" r:id="rId68"/>
    <p:sldId id="331" r:id="rId69"/>
    <p:sldId id="326" r:id="rId70"/>
    <p:sldId id="336" r:id="rId71"/>
    <p:sldId id="325" r:id="rId72"/>
    <p:sldId id="327" r:id="rId73"/>
    <p:sldId id="328" r:id="rId74"/>
    <p:sldId id="329" r:id="rId75"/>
    <p:sldId id="330" r:id="rId76"/>
    <p:sldId id="335" r:id="rId77"/>
    <p:sldId id="334" r:id="rId78"/>
    <p:sldId id="305" r:id="rId79"/>
    <p:sldId id="304"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444" y="-78"/>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188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4F11F-053D-4303-B1FA-AC8057C998E9}" type="doc">
      <dgm:prSet loTypeId="urn:microsoft.com/office/officeart/2005/8/layout/venn1" loCatId="relationship" qsTypeId="urn:microsoft.com/office/officeart/2005/8/quickstyle/simple1" qsCatId="simple" csTypeId="urn:microsoft.com/office/officeart/2005/8/colors/accent1_2" csCatId="accent1" phldr="1"/>
      <dgm:spPr/>
    </dgm:pt>
    <dgm:pt modelId="{B5F654B1-7645-48D5-A1C6-04E84CA65790}">
      <dgm:prSet phldrT="[Text]" custT="1"/>
      <dgm:spPr/>
      <dgm:t>
        <a:bodyPr/>
        <a:lstStyle/>
        <a:p>
          <a:pPr algn="l">
            <a:spcAft>
              <a:spcPts val="0"/>
            </a:spcAft>
          </a:pPr>
          <a:r>
            <a:rPr lang="en-US" sz="1200" u="sng" dirty="0" smtClean="0">
              <a:latin typeface="Arial Narrow" pitchFamily="34" charset="0"/>
            </a:rPr>
            <a:t>Project Based Learning</a:t>
          </a:r>
        </a:p>
        <a:p>
          <a:pPr algn="l">
            <a:spcAft>
              <a:spcPts val="0"/>
            </a:spcAft>
          </a:pPr>
          <a:endParaRPr lang="en-US" sz="1200" u="sng" dirty="0" smtClean="0">
            <a:latin typeface="Arial Narrow" pitchFamily="34" charset="0"/>
          </a:endParaRPr>
        </a:p>
        <a:p>
          <a:pPr algn="l">
            <a:spcAft>
              <a:spcPts val="0"/>
            </a:spcAft>
          </a:pPr>
          <a:r>
            <a:rPr lang="en-US" sz="1200" u="none" dirty="0" smtClean="0">
              <a:latin typeface="Arial Narrow" pitchFamily="34" charset="0"/>
            </a:rPr>
            <a:t>- Project Based Learning </a:t>
          </a:r>
          <a:r>
            <a:rPr lang="en-US" sz="1200" b="0" i="0" dirty="0" smtClean="0">
              <a:latin typeface="Arial Narrow" pitchFamily="34" charset="0"/>
            </a:rPr>
            <a:t>is an instructional </a:t>
          </a:r>
        </a:p>
        <a:p>
          <a:pPr algn="l">
            <a:spcAft>
              <a:spcPts val="0"/>
            </a:spcAft>
          </a:pPr>
          <a:r>
            <a:rPr lang="en-US" sz="1200" b="0" i="0" dirty="0" smtClean="0">
              <a:latin typeface="Arial Narrow" pitchFamily="34" charset="0"/>
            </a:rPr>
            <a:t>strategy in which students work in cooperative </a:t>
          </a:r>
        </a:p>
        <a:p>
          <a:pPr algn="l">
            <a:spcAft>
              <a:spcPts val="0"/>
            </a:spcAft>
          </a:pPr>
          <a:r>
            <a:rPr lang="en-US" sz="1200" b="0" i="0" dirty="0" smtClean="0">
              <a:latin typeface="Arial Narrow" pitchFamily="34" charset="0"/>
            </a:rPr>
            <a:t>learning groups to create a product, </a:t>
          </a:r>
        </a:p>
        <a:p>
          <a:pPr algn="l">
            <a:spcAft>
              <a:spcPts val="0"/>
            </a:spcAft>
          </a:pPr>
          <a:r>
            <a:rPr lang="en-US" sz="1200" b="0" i="0" dirty="0" smtClean="0">
              <a:latin typeface="Arial Narrow" pitchFamily="34" charset="0"/>
            </a:rPr>
            <a:t>presentation, or performance. </a:t>
          </a:r>
        </a:p>
        <a:p>
          <a:pPr algn="l">
            <a:spcAft>
              <a:spcPts val="0"/>
            </a:spcAft>
          </a:pPr>
          <a:endParaRPr lang="en-US" sz="1200" b="0" i="0" dirty="0" smtClean="0">
            <a:latin typeface="Arial Narrow" pitchFamily="34" charset="0"/>
          </a:endParaRPr>
        </a:p>
        <a:p>
          <a:pPr algn="l">
            <a:spcAft>
              <a:spcPts val="0"/>
            </a:spcAft>
          </a:pPr>
          <a:r>
            <a:rPr lang="en-US" sz="1200" b="0" i="0" dirty="0" smtClean="0">
              <a:latin typeface="Arial Narrow" pitchFamily="34" charset="0"/>
            </a:rPr>
            <a:t>-Project Based Learning typically engages </a:t>
          </a:r>
        </a:p>
        <a:p>
          <a:pPr algn="l">
            <a:spcAft>
              <a:spcPts val="0"/>
            </a:spcAft>
          </a:pPr>
          <a:r>
            <a:rPr lang="en-US" sz="1200" b="0" i="0" dirty="0" smtClean="0">
              <a:latin typeface="Arial Narrow" pitchFamily="34" charset="0"/>
            </a:rPr>
            <a:t>students with a question .  That question is </a:t>
          </a:r>
        </a:p>
        <a:p>
          <a:pPr algn="l">
            <a:spcAft>
              <a:spcPts val="0"/>
            </a:spcAft>
          </a:pPr>
          <a:r>
            <a:rPr lang="en-US" sz="1200" b="0" i="0" dirty="0" smtClean="0">
              <a:latin typeface="Arial Narrow" pitchFamily="34" charset="0"/>
            </a:rPr>
            <a:t>then used to create a final product that </a:t>
          </a:r>
        </a:p>
        <a:p>
          <a:pPr algn="l">
            <a:spcAft>
              <a:spcPts val="0"/>
            </a:spcAft>
          </a:pPr>
          <a:r>
            <a:rPr lang="en-US" sz="1200" b="0" i="0" dirty="0" smtClean="0">
              <a:latin typeface="Arial Narrow" pitchFamily="34" charset="0"/>
            </a:rPr>
            <a:t>somehow answers the question.</a:t>
          </a:r>
        </a:p>
        <a:p>
          <a:pPr algn="l">
            <a:spcAft>
              <a:spcPts val="0"/>
            </a:spcAft>
          </a:pPr>
          <a:endParaRPr lang="en-US" sz="1200" b="0" i="0" u="none" dirty="0" smtClean="0">
            <a:latin typeface="Arial Narrow" pitchFamily="34" charset="0"/>
          </a:endParaRPr>
        </a:p>
        <a:p>
          <a:pPr algn="l">
            <a:spcAft>
              <a:spcPts val="0"/>
            </a:spcAft>
          </a:pPr>
          <a:r>
            <a:rPr lang="en-US" sz="1200" b="0" i="0" u="none" dirty="0" smtClean="0">
              <a:latin typeface="Arial Narrow" pitchFamily="34" charset="0"/>
            </a:rPr>
            <a:t>-  </a:t>
          </a:r>
          <a:r>
            <a:rPr lang="en-US" sz="1400" b="0" i="0" u="none" dirty="0" smtClean="0">
              <a:solidFill>
                <a:srgbClr val="FF0000"/>
              </a:solidFill>
              <a:latin typeface="Arial Narrow" pitchFamily="34" charset="0"/>
            </a:rPr>
            <a:t>Focuses more on the final product, than</a:t>
          </a:r>
        </a:p>
        <a:p>
          <a:pPr algn="l">
            <a:spcAft>
              <a:spcPts val="0"/>
            </a:spcAft>
          </a:pPr>
          <a:r>
            <a:rPr lang="en-US" sz="1400" b="0" i="0" u="none" dirty="0" smtClean="0">
              <a:solidFill>
                <a:srgbClr val="FF0000"/>
              </a:solidFill>
              <a:latin typeface="Arial Narrow" pitchFamily="34" charset="0"/>
            </a:rPr>
            <a:t> the process of creating it.</a:t>
          </a:r>
          <a:endParaRPr lang="en-US" sz="1400" u="none" dirty="0">
            <a:solidFill>
              <a:srgbClr val="FF0000"/>
            </a:solidFill>
            <a:latin typeface="Arial Narrow" pitchFamily="34" charset="0"/>
          </a:endParaRPr>
        </a:p>
      </dgm:t>
    </dgm:pt>
    <dgm:pt modelId="{C61C9249-9F00-4F04-AEA4-6853B2552AB8}" type="parTrans" cxnId="{33F2E8BB-4CE4-4AC6-B3F8-C11471DA2FA5}">
      <dgm:prSet/>
      <dgm:spPr/>
      <dgm:t>
        <a:bodyPr/>
        <a:lstStyle/>
        <a:p>
          <a:endParaRPr lang="en-US"/>
        </a:p>
      </dgm:t>
    </dgm:pt>
    <dgm:pt modelId="{18C88259-3FE3-4C53-89AB-9BBF793646AC}" type="sibTrans" cxnId="{33F2E8BB-4CE4-4AC6-B3F8-C11471DA2FA5}">
      <dgm:prSet/>
      <dgm:spPr/>
      <dgm:t>
        <a:bodyPr/>
        <a:lstStyle/>
        <a:p>
          <a:endParaRPr lang="en-US"/>
        </a:p>
      </dgm:t>
    </dgm:pt>
    <dgm:pt modelId="{13E5BDE7-05CB-4F8A-BCDF-735069F52878}">
      <dgm:prSet phldrT="[Text]" custT="1"/>
      <dgm:spPr/>
      <dgm:t>
        <a:bodyPr/>
        <a:lstStyle/>
        <a:p>
          <a:pPr algn="r"/>
          <a:r>
            <a:rPr lang="en-US" sz="1400" u="sng" dirty="0" smtClean="0">
              <a:latin typeface="Arial Narrow" pitchFamily="34" charset="0"/>
            </a:rPr>
            <a:t>Problem Based Learning</a:t>
          </a:r>
        </a:p>
        <a:p>
          <a:pPr algn="r"/>
          <a:endParaRPr lang="en-US" sz="1400" u="sng" dirty="0" smtClean="0">
            <a:latin typeface="Arial Narrow" pitchFamily="34" charset="0"/>
          </a:endParaRPr>
        </a:p>
        <a:p>
          <a:pPr algn="r"/>
          <a:r>
            <a:rPr lang="en-US" sz="1400" u="none" dirty="0" smtClean="0">
              <a:latin typeface="Arial Narrow" pitchFamily="34" charset="0"/>
            </a:rPr>
            <a:t>  -Problem Based Learning </a:t>
          </a:r>
          <a:r>
            <a:rPr lang="en-US" sz="1400" b="0" i="0" dirty="0" smtClean="0">
              <a:latin typeface="Arial Narrow" pitchFamily="34" charset="0"/>
            </a:rPr>
            <a:t>is an instructional                                                     strategy in which students work in cooperative learning groups to investigate and resolve a problem.</a:t>
          </a:r>
        </a:p>
        <a:p>
          <a:pPr algn="r"/>
          <a:endParaRPr lang="en-US" sz="1400" b="0" i="0" dirty="0" smtClean="0">
            <a:latin typeface="Arial Narrow" pitchFamily="34" charset="0"/>
          </a:endParaRPr>
        </a:p>
        <a:p>
          <a:pPr algn="r"/>
          <a:r>
            <a:rPr lang="en-US" sz="1400" b="0" i="0" dirty="0" smtClean="0">
              <a:latin typeface="Arial Narrow" pitchFamily="34" charset="0"/>
            </a:rPr>
            <a:t>       - </a:t>
          </a:r>
          <a:r>
            <a:rPr lang="en-US" sz="1200" b="0" i="0" dirty="0" smtClean="0">
              <a:latin typeface="Arial Narrow" pitchFamily="34" charset="0"/>
            </a:rPr>
            <a:t>Problem Based Learning problems are typically based on real-world issues or situations.   Students are able to apply prior knowledge and experiences to the problem at hand.</a:t>
          </a:r>
        </a:p>
        <a:p>
          <a:pPr algn="r"/>
          <a:endParaRPr lang="en-US" sz="1400" b="0" i="0" dirty="0" smtClean="0">
            <a:latin typeface="Arial Narrow" pitchFamily="34" charset="0"/>
          </a:endParaRPr>
        </a:p>
        <a:p>
          <a:pPr algn="r"/>
          <a:r>
            <a:rPr lang="en-US" sz="1400" b="0" i="0" u="none" dirty="0" smtClean="0">
              <a:latin typeface="Arial Narrow" pitchFamily="34" charset="0"/>
            </a:rPr>
            <a:t>-    </a:t>
          </a:r>
          <a:r>
            <a:rPr lang="en-US" sz="1400" b="0" i="0" u="none" dirty="0" smtClean="0">
              <a:solidFill>
                <a:srgbClr val="FF0000"/>
              </a:solidFill>
              <a:latin typeface="Arial Narrow" pitchFamily="34" charset="0"/>
            </a:rPr>
            <a:t>Focuses more on the process of problem solving, rather than the outcome.</a:t>
          </a:r>
          <a:endParaRPr lang="en-US" sz="1400" b="0" u="none" dirty="0">
            <a:solidFill>
              <a:srgbClr val="FF0000"/>
            </a:solidFill>
            <a:latin typeface="Arial Narrow" pitchFamily="34" charset="0"/>
          </a:endParaRPr>
        </a:p>
      </dgm:t>
    </dgm:pt>
    <dgm:pt modelId="{B6C940B0-12A6-4144-8155-0DEC2A0DF1BA}" type="parTrans" cxnId="{C90110C8-074E-487D-B905-38BBCFA97806}">
      <dgm:prSet/>
      <dgm:spPr/>
      <dgm:t>
        <a:bodyPr/>
        <a:lstStyle/>
        <a:p>
          <a:endParaRPr lang="en-US"/>
        </a:p>
      </dgm:t>
    </dgm:pt>
    <dgm:pt modelId="{0426357B-487D-4285-AD99-0DF45EE5A67D}" type="sibTrans" cxnId="{C90110C8-074E-487D-B905-38BBCFA97806}">
      <dgm:prSet/>
      <dgm:spPr/>
      <dgm:t>
        <a:bodyPr/>
        <a:lstStyle/>
        <a:p>
          <a:endParaRPr lang="en-US"/>
        </a:p>
      </dgm:t>
    </dgm:pt>
    <dgm:pt modelId="{C455DCDA-1F7A-43B9-989D-B0AC6648FB7C}" type="pres">
      <dgm:prSet presAssocID="{5C64F11F-053D-4303-B1FA-AC8057C998E9}" presName="compositeShape" presStyleCnt="0">
        <dgm:presLayoutVars>
          <dgm:chMax val="7"/>
          <dgm:dir/>
          <dgm:resizeHandles val="exact"/>
        </dgm:presLayoutVars>
      </dgm:prSet>
      <dgm:spPr/>
    </dgm:pt>
    <dgm:pt modelId="{C09C119D-885C-45FD-B958-5FA713278236}" type="pres">
      <dgm:prSet presAssocID="{B5F654B1-7645-48D5-A1C6-04E84CA65790}" presName="circ1" presStyleLbl="vennNode1" presStyleIdx="0" presStyleCnt="2" custScaleX="108846" custLinFactNeighborX="-548" custLinFactNeighborY="-7029"/>
      <dgm:spPr/>
      <dgm:t>
        <a:bodyPr/>
        <a:lstStyle/>
        <a:p>
          <a:endParaRPr lang="en-US"/>
        </a:p>
      </dgm:t>
    </dgm:pt>
    <dgm:pt modelId="{34ADA5DF-6418-4BE6-80A1-D1BFFD4CB64E}" type="pres">
      <dgm:prSet presAssocID="{B5F654B1-7645-48D5-A1C6-04E84CA65790}" presName="circ1Tx" presStyleLbl="revTx" presStyleIdx="0" presStyleCnt="0">
        <dgm:presLayoutVars>
          <dgm:chMax val="0"/>
          <dgm:chPref val="0"/>
          <dgm:bulletEnabled val="1"/>
        </dgm:presLayoutVars>
      </dgm:prSet>
      <dgm:spPr/>
      <dgm:t>
        <a:bodyPr/>
        <a:lstStyle/>
        <a:p>
          <a:endParaRPr lang="en-US"/>
        </a:p>
      </dgm:t>
    </dgm:pt>
    <dgm:pt modelId="{68158300-4FDA-46A4-B721-6E97F9E3B8C2}" type="pres">
      <dgm:prSet presAssocID="{13E5BDE7-05CB-4F8A-BCDF-735069F52878}" presName="circ2" presStyleLbl="vennNode1" presStyleIdx="1" presStyleCnt="2" custScaleX="111791" custLinFactNeighborX="18116" custLinFactNeighborY="-2070"/>
      <dgm:spPr/>
      <dgm:t>
        <a:bodyPr/>
        <a:lstStyle/>
        <a:p>
          <a:endParaRPr lang="en-US"/>
        </a:p>
      </dgm:t>
    </dgm:pt>
    <dgm:pt modelId="{338AD10A-CD24-4272-B1DF-067B2C536C9D}" type="pres">
      <dgm:prSet presAssocID="{13E5BDE7-05CB-4F8A-BCDF-735069F52878}" presName="circ2Tx" presStyleLbl="revTx" presStyleIdx="0" presStyleCnt="0">
        <dgm:presLayoutVars>
          <dgm:chMax val="0"/>
          <dgm:chPref val="0"/>
          <dgm:bulletEnabled val="1"/>
        </dgm:presLayoutVars>
      </dgm:prSet>
      <dgm:spPr/>
      <dgm:t>
        <a:bodyPr/>
        <a:lstStyle/>
        <a:p>
          <a:endParaRPr lang="en-US"/>
        </a:p>
      </dgm:t>
    </dgm:pt>
  </dgm:ptLst>
  <dgm:cxnLst>
    <dgm:cxn modelId="{91DAA613-4BC0-4B36-8436-A5F31C41DF12}" type="presOf" srcId="{13E5BDE7-05CB-4F8A-BCDF-735069F52878}" destId="{68158300-4FDA-46A4-B721-6E97F9E3B8C2}" srcOrd="0" destOrd="0" presId="urn:microsoft.com/office/officeart/2005/8/layout/venn1"/>
    <dgm:cxn modelId="{C90110C8-074E-487D-B905-38BBCFA97806}" srcId="{5C64F11F-053D-4303-B1FA-AC8057C998E9}" destId="{13E5BDE7-05CB-4F8A-BCDF-735069F52878}" srcOrd="1" destOrd="0" parTransId="{B6C940B0-12A6-4144-8155-0DEC2A0DF1BA}" sibTransId="{0426357B-487D-4285-AD99-0DF45EE5A67D}"/>
    <dgm:cxn modelId="{0387F167-2E72-4D34-8EA2-078EA593DA6C}" type="presOf" srcId="{13E5BDE7-05CB-4F8A-BCDF-735069F52878}" destId="{338AD10A-CD24-4272-B1DF-067B2C536C9D}" srcOrd="1" destOrd="0" presId="urn:microsoft.com/office/officeart/2005/8/layout/venn1"/>
    <dgm:cxn modelId="{0934CE55-097D-44C8-A9A1-E78E6A2BBA7D}" type="presOf" srcId="{B5F654B1-7645-48D5-A1C6-04E84CA65790}" destId="{34ADA5DF-6418-4BE6-80A1-D1BFFD4CB64E}" srcOrd="1" destOrd="0" presId="urn:microsoft.com/office/officeart/2005/8/layout/venn1"/>
    <dgm:cxn modelId="{E378D842-6BB1-4093-91F6-AD14A830EFDE}" type="presOf" srcId="{5C64F11F-053D-4303-B1FA-AC8057C998E9}" destId="{C455DCDA-1F7A-43B9-989D-B0AC6648FB7C}" srcOrd="0" destOrd="0" presId="urn:microsoft.com/office/officeart/2005/8/layout/venn1"/>
    <dgm:cxn modelId="{BA00129D-0DE5-4E80-878A-0225A6BF9E81}" type="presOf" srcId="{B5F654B1-7645-48D5-A1C6-04E84CA65790}" destId="{C09C119D-885C-45FD-B958-5FA713278236}" srcOrd="0" destOrd="0" presId="urn:microsoft.com/office/officeart/2005/8/layout/venn1"/>
    <dgm:cxn modelId="{33F2E8BB-4CE4-4AC6-B3F8-C11471DA2FA5}" srcId="{5C64F11F-053D-4303-B1FA-AC8057C998E9}" destId="{B5F654B1-7645-48D5-A1C6-04E84CA65790}" srcOrd="0" destOrd="0" parTransId="{C61C9249-9F00-4F04-AEA4-6853B2552AB8}" sibTransId="{18C88259-3FE3-4C53-89AB-9BBF793646AC}"/>
    <dgm:cxn modelId="{5EC3AB49-A50A-4557-9004-CD26E1BE029A}" type="presParOf" srcId="{C455DCDA-1F7A-43B9-989D-B0AC6648FB7C}" destId="{C09C119D-885C-45FD-B958-5FA713278236}" srcOrd="0" destOrd="0" presId="urn:microsoft.com/office/officeart/2005/8/layout/venn1"/>
    <dgm:cxn modelId="{057F54B9-BDC5-4BEA-B3AC-673043373917}" type="presParOf" srcId="{C455DCDA-1F7A-43B9-989D-B0AC6648FB7C}" destId="{34ADA5DF-6418-4BE6-80A1-D1BFFD4CB64E}" srcOrd="1" destOrd="0" presId="urn:microsoft.com/office/officeart/2005/8/layout/venn1"/>
    <dgm:cxn modelId="{DD99D8AC-2DFF-4895-8214-791EDFABB483}" type="presParOf" srcId="{C455DCDA-1F7A-43B9-989D-B0AC6648FB7C}" destId="{68158300-4FDA-46A4-B721-6E97F9E3B8C2}" srcOrd="2" destOrd="0" presId="urn:microsoft.com/office/officeart/2005/8/layout/venn1"/>
    <dgm:cxn modelId="{C3FC88B2-4BFC-4FEF-B409-259AD9880D06}" type="presParOf" srcId="{C455DCDA-1F7A-43B9-989D-B0AC6648FB7C}" destId="{338AD10A-CD24-4272-B1DF-067B2C536C9D}"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C119D-885C-45FD-B958-5FA713278236}">
      <dsp:nvSpPr>
        <dsp:cNvPr id="0" name=""/>
        <dsp:cNvSpPr/>
      </dsp:nvSpPr>
      <dsp:spPr>
        <a:xfrm>
          <a:off x="-51413" y="204505"/>
          <a:ext cx="5063526"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533400">
            <a:lnSpc>
              <a:spcPct val="90000"/>
            </a:lnSpc>
            <a:spcBef>
              <a:spcPct val="0"/>
            </a:spcBef>
            <a:spcAft>
              <a:spcPts val="0"/>
            </a:spcAft>
          </a:pPr>
          <a:r>
            <a:rPr lang="en-US" sz="1200" u="sng" kern="1200" dirty="0" smtClean="0">
              <a:latin typeface="Arial Narrow" pitchFamily="34" charset="0"/>
            </a:rPr>
            <a:t>Project Based Learning</a:t>
          </a:r>
        </a:p>
        <a:p>
          <a:pPr lvl="0" algn="l" defTabSz="533400">
            <a:lnSpc>
              <a:spcPct val="90000"/>
            </a:lnSpc>
            <a:spcBef>
              <a:spcPct val="0"/>
            </a:spcBef>
            <a:spcAft>
              <a:spcPts val="0"/>
            </a:spcAft>
          </a:pPr>
          <a:endParaRPr lang="en-US" sz="1200" u="sng" kern="1200" dirty="0" smtClean="0">
            <a:latin typeface="Arial Narrow" pitchFamily="34" charset="0"/>
          </a:endParaRPr>
        </a:p>
        <a:p>
          <a:pPr lvl="0" algn="l" defTabSz="533400">
            <a:lnSpc>
              <a:spcPct val="90000"/>
            </a:lnSpc>
            <a:spcBef>
              <a:spcPct val="0"/>
            </a:spcBef>
            <a:spcAft>
              <a:spcPts val="0"/>
            </a:spcAft>
          </a:pPr>
          <a:r>
            <a:rPr lang="en-US" sz="1200" u="none" kern="1200" dirty="0" smtClean="0">
              <a:latin typeface="Arial Narrow" pitchFamily="34" charset="0"/>
            </a:rPr>
            <a:t>- Project Based Learning </a:t>
          </a:r>
          <a:r>
            <a:rPr lang="en-US" sz="1200" b="0" i="0" kern="1200" dirty="0" smtClean="0">
              <a:latin typeface="Arial Narrow" pitchFamily="34" charset="0"/>
            </a:rPr>
            <a:t>is an instructional </a:t>
          </a:r>
        </a:p>
        <a:p>
          <a:pPr lvl="0" algn="l" defTabSz="533400">
            <a:lnSpc>
              <a:spcPct val="90000"/>
            </a:lnSpc>
            <a:spcBef>
              <a:spcPct val="0"/>
            </a:spcBef>
            <a:spcAft>
              <a:spcPts val="0"/>
            </a:spcAft>
          </a:pPr>
          <a:r>
            <a:rPr lang="en-US" sz="1200" b="0" i="0" kern="1200" dirty="0" smtClean="0">
              <a:latin typeface="Arial Narrow" pitchFamily="34" charset="0"/>
            </a:rPr>
            <a:t>strategy in which students work in cooperative </a:t>
          </a:r>
        </a:p>
        <a:p>
          <a:pPr lvl="0" algn="l" defTabSz="533400">
            <a:lnSpc>
              <a:spcPct val="90000"/>
            </a:lnSpc>
            <a:spcBef>
              <a:spcPct val="0"/>
            </a:spcBef>
            <a:spcAft>
              <a:spcPts val="0"/>
            </a:spcAft>
          </a:pPr>
          <a:r>
            <a:rPr lang="en-US" sz="1200" b="0" i="0" kern="1200" dirty="0" smtClean="0">
              <a:latin typeface="Arial Narrow" pitchFamily="34" charset="0"/>
            </a:rPr>
            <a:t>learning groups to create a product, </a:t>
          </a:r>
        </a:p>
        <a:p>
          <a:pPr lvl="0" algn="l" defTabSz="533400">
            <a:lnSpc>
              <a:spcPct val="90000"/>
            </a:lnSpc>
            <a:spcBef>
              <a:spcPct val="0"/>
            </a:spcBef>
            <a:spcAft>
              <a:spcPts val="0"/>
            </a:spcAft>
          </a:pPr>
          <a:r>
            <a:rPr lang="en-US" sz="1200" b="0" i="0" kern="1200" dirty="0" smtClean="0">
              <a:latin typeface="Arial Narrow" pitchFamily="34" charset="0"/>
            </a:rPr>
            <a:t>presentation, or performance. </a:t>
          </a:r>
        </a:p>
        <a:p>
          <a:pPr lvl="0" algn="l" defTabSz="533400">
            <a:lnSpc>
              <a:spcPct val="90000"/>
            </a:lnSpc>
            <a:spcBef>
              <a:spcPct val="0"/>
            </a:spcBef>
            <a:spcAft>
              <a:spcPts val="0"/>
            </a:spcAft>
          </a:pPr>
          <a:endParaRPr lang="en-US" sz="1200" b="0" i="0" kern="1200" dirty="0" smtClean="0">
            <a:latin typeface="Arial Narrow" pitchFamily="34" charset="0"/>
          </a:endParaRPr>
        </a:p>
        <a:p>
          <a:pPr lvl="0" algn="l" defTabSz="533400">
            <a:lnSpc>
              <a:spcPct val="90000"/>
            </a:lnSpc>
            <a:spcBef>
              <a:spcPct val="0"/>
            </a:spcBef>
            <a:spcAft>
              <a:spcPts val="0"/>
            </a:spcAft>
          </a:pPr>
          <a:r>
            <a:rPr lang="en-US" sz="1200" b="0" i="0" kern="1200" dirty="0" smtClean="0">
              <a:latin typeface="Arial Narrow" pitchFamily="34" charset="0"/>
            </a:rPr>
            <a:t>-Project Based Learning typically engages </a:t>
          </a:r>
        </a:p>
        <a:p>
          <a:pPr lvl="0" algn="l" defTabSz="533400">
            <a:lnSpc>
              <a:spcPct val="90000"/>
            </a:lnSpc>
            <a:spcBef>
              <a:spcPct val="0"/>
            </a:spcBef>
            <a:spcAft>
              <a:spcPts val="0"/>
            </a:spcAft>
          </a:pPr>
          <a:r>
            <a:rPr lang="en-US" sz="1200" b="0" i="0" kern="1200" dirty="0" smtClean="0">
              <a:latin typeface="Arial Narrow" pitchFamily="34" charset="0"/>
            </a:rPr>
            <a:t>students with a question .  That question is </a:t>
          </a:r>
        </a:p>
        <a:p>
          <a:pPr lvl="0" algn="l" defTabSz="533400">
            <a:lnSpc>
              <a:spcPct val="90000"/>
            </a:lnSpc>
            <a:spcBef>
              <a:spcPct val="0"/>
            </a:spcBef>
            <a:spcAft>
              <a:spcPts val="0"/>
            </a:spcAft>
          </a:pPr>
          <a:r>
            <a:rPr lang="en-US" sz="1200" b="0" i="0" kern="1200" dirty="0" smtClean="0">
              <a:latin typeface="Arial Narrow" pitchFamily="34" charset="0"/>
            </a:rPr>
            <a:t>then used to create a final product that </a:t>
          </a:r>
        </a:p>
        <a:p>
          <a:pPr lvl="0" algn="l" defTabSz="533400">
            <a:lnSpc>
              <a:spcPct val="90000"/>
            </a:lnSpc>
            <a:spcBef>
              <a:spcPct val="0"/>
            </a:spcBef>
            <a:spcAft>
              <a:spcPts val="0"/>
            </a:spcAft>
          </a:pPr>
          <a:r>
            <a:rPr lang="en-US" sz="1200" b="0" i="0" kern="1200" dirty="0" smtClean="0">
              <a:latin typeface="Arial Narrow" pitchFamily="34" charset="0"/>
            </a:rPr>
            <a:t>somehow answers the question.</a:t>
          </a:r>
        </a:p>
        <a:p>
          <a:pPr lvl="0" algn="l" defTabSz="533400">
            <a:lnSpc>
              <a:spcPct val="90000"/>
            </a:lnSpc>
            <a:spcBef>
              <a:spcPct val="0"/>
            </a:spcBef>
            <a:spcAft>
              <a:spcPts val="0"/>
            </a:spcAft>
          </a:pPr>
          <a:endParaRPr lang="en-US" sz="1200" b="0" i="0" u="none" kern="1200" dirty="0" smtClean="0">
            <a:latin typeface="Arial Narrow" pitchFamily="34" charset="0"/>
          </a:endParaRPr>
        </a:p>
        <a:p>
          <a:pPr lvl="0" algn="l" defTabSz="533400">
            <a:lnSpc>
              <a:spcPct val="90000"/>
            </a:lnSpc>
            <a:spcBef>
              <a:spcPct val="0"/>
            </a:spcBef>
            <a:spcAft>
              <a:spcPts val="0"/>
            </a:spcAft>
          </a:pPr>
          <a:r>
            <a:rPr lang="en-US" sz="12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final product, than</a:t>
          </a:r>
        </a:p>
        <a:p>
          <a:pPr lvl="0" algn="l" defTabSz="533400">
            <a:lnSpc>
              <a:spcPct val="90000"/>
            </a:lnSpc>
            <a:spcBef>
              <a:spcPct val="0"/>
            </a:spcBef>
            <a:spcAft>
              <a:spcPts val="0"/>
            </a:spcAft>
          </a:pPr>
          <a:r>
            <a:rPr lang="en-US" sz="1400" b="0" i="0" u="none" kern="1200" dirty="0" smtClean="0">
              <a:solidFill>
                <a:srgbClr val="FF0000"/>
              </a:solidFill>
              <a:latin typeface="Arial Narrow" pitchFamily="34" charset="0"/>
            </a:rPr>
            <a:t> the process of creating it.</a:t>
          </a:r>
          <a:endParaRPr lang="en-US" sz="1400" u="none" kern="1200" dirty="0">
            <a:solidFill>
              <a:srgbClr val="FF0000"/>
            </a:solidFill>
            <a:latin typeface="Arial Narrow" pitchFamily="34" charset="0"/>
          </a:endParaRPr>
        </a:p>
      </dsp:txBody>
      <dsp:txXfrm>
        <a:off x="655655" y="753077"/>
        <a:ext cx="2919510" cy="3554866"/>
      </dsp:txXfrm>
    </dsp:sp>
    <dsp:sp modelId="{68158300-4FDA-46A4-B721-6E97F9E3B8C2}">
      <dsp:nvSpPr>
        <dsp:cNvPr id="0" name=""/>
        <dsp:cNvSpPr/>
      </dsp:nvSpPr>
      <dsp:spPr>
        <a:xfrm>
          <a:off x="3232885" y="435198"/>
          <a:ext cx="5200528"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622300">
            <a:lnSpc>
              <a:spcPct val="90000"/>
            </a:lnSpc>
            <a:spcBef>
              <a:spcPct val="0"/>
            </a:spcBef>
            <a:spcAft>
              <a:spcPct val="35000"/>
            </a:spcAft>
          </a:pPr>
          <a:r>
            <a:rPr lang="en-US" sz="1400" u="sng" kern="1200" dirty="0" smtClean="0">
              <a:latin typeface="Arial Narrow" pitchFamily="34" charset="0"/>
            </a:rPr>
            <a:t>Problem Based Learning</a:t>
          </a:r>
        </a:p>
        <a:p>
          <a:pPr lvl="0" algn="r" defTabSz="622300">
            <a:lnSpc>
              <a:spcPct val="90000"/>
            </a:lnSpc>
            <a:spcBef>
              <a:spcPct val="0"/>
            </a:spcBef>
            <a:spcAft>
              <a:spcPct val="35000"/>
            </a:spcAft>
          </a:pPr>
          <a:endParaRPr lang="en-US" sz="1400" u="sng" kern="1200" dirty="0" smtClean="0">
            <a:latin typeface="Arial Narrow" pitchFamily="34" charset="0"/>
          </a:endParaRPr>
        </a:p>
        <a:p>
          <a:pPr lvl="0" algn="r" defTabSz="622300">
            <a:lnSpc>
              <a:spcPct val="90000"/>
            </a:lnSpc>
            <a:spcBef>
              <a:spcPct val="0"/>
            </a:spcBef>
            <a:spcAft>
              <a:spcPct val="35000"/>
            </a:spcAft>
          </a:pPr>
          <a:r>
            <a:rPr lang="en-US" sz="1400" u="none" kern="1200" dirty="0" smtClean="0">
              <a:latin typeface="Arial Narrow" pitchFamily="34" charset="0"/>
            </a:rPr>
            <a:t>  -Problem Based Learning </a:t>
          </a:r>
          <a:r>
            <a:rPr lang="en-US" sz="1400" b="0" i="0" kern="1200" dirty="0" smtClean="0">
              <a:latin typeface="Arial Narrow" pitchFamily="34" charset="0"/>
            </a:rPr>
            <a:t>is an instructional                                                     strategy in which students work in cooperative learning groups to investigate and resolve a problem.</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kern="1200" dirty="0" smtClean="0">
              <a:latin typeface="Arial Narrow" pitchFamily="34" charset="0"/>
            </a:rPr>
            <a:t>       - </a:t>
          </a:r>
          <a:r>
            <a:rPr lang="en-US" sz="1200" b="0" i="0" kern="1200" dirty="0" smtClean="0">
              <a:latin typeface="Arial Narrow" pitchFamily="34" charset="0"/>
            </a:rPr>
            <a:t>Problem Based Learning problems are typically based on real-world issues or situations.   Students are able to apply prior knowledge and experiences to the problem at hand.</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process of problem solving, rather than the outcome.</a:t>
          </a:r>
          <a:endParaRPr lang="en-US" sz="1400" b="0" u="none" kern="1200" dirty="0">
            <a:solidFill>
              <a:srgbClr val="FF0000"/>
            </a:solidFill>
            <a:latin typeface="Arial Narrow" pitchFamily="34" charset="0"/>
          </a:endParaRPr>
        </a:p>
      </dsp:txBody>
      <dsp:txXfrm>
        <a:off x="4708710" y="983770"/>
        <a:ext cx="2998502" cy="355486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25855B-040A-420E-B0C0-253A4E6F0A7D}" type="datetimeFigureOut">
              <a:rPr lang="en-US" smtClean="0"/>
              <a:pPr/>
              <a:t>11/8/2010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2EAA07-9B95-42B3-BD6B-5100B1AAF6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BF185E-C79F-4D04-BE47-E7B91454CD12}"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8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EEB480-FF76-4F1E-A442-F5F18544F9B2}"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p:spPr>
      </p:sp>
      <p:sp>
        <p:nvSpPr>
          <p:cNvPr id="1495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9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1E50E3-894F-42EF-917B-1C63FE66E5D5}"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D0FE9-2FFC-41DB-A913-254E575BDF40}"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2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68A66-BCB4-48E9-93B7-A356BE2454F0}"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PBL encourages Creativity </a:t>
            </a:r>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2C758F-2DB6-493A-801C-DB4289F9CC60}"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1FA2E8-02E3-48B3-AAA7-FA618BECB12F}"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3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8D9E2D-49F5-4F14-8703-2622E3B4BA0C}"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4DA0A8-7317-4772-94CA-6C52758DC01E}"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0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76F2C4-872C-40E0-830B-398AF6BBC14B}"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85A87A-87B0-4024-963C-8B520594F2B4}"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497C75-EB02-4E8A-95B9-61AEF4E20764}"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52BE67-21B4-4CE5-B8B8-09476E9B376C}"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A73C30-3A42-4D20-BA79-F2432A797815}" type="slidenum">
              <a:rPr lang="en-US"/>
              <a:pPr fontAlgn="base">
                <a:spcBef>
                  <a:spcPct val="0"/>
                </a:spcBef>
                <a:spcAft>
                  <a:spcPct val="0"/>
                </a:spcAft>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6E1EB1-A694-4987-B232-9469A75CAEAB}" type="slidenum">
              <a:rPr lang="en-US"/>
              <a:pPr fontAlgn="base">
                <a:spcBef>
                  <a:spcPct val="0"/>
                </a:spcBef>
                <a:spcAft>
                  <a:spcPct val="0"/>
                </a:spcAft>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5CF1C5-3FB8-4FB8-B2E2-89221BFB1929}" type="slidenum">
              <a:rPr lang="en-US"/>
              <a:pPr fontAlgn="base">
                <a:spcBef>
                  <a:spcPct val="0"/>
                </a:spcBef>
                <a:spcAft>
                  <a:spcPct val="0"/>
                </a:spcAft>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0E66E96-C67D-4B75-8ED7-D23D497FB365}"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7FEB2BF-38C1-4004-9A41-6EB73F22FC58}"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D03C23-E8A0-4C82-B2B0-C7CB9197B8F4}"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C0711B-545B-4282-A5FC-369EAA60747A}"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06D800-192F-4021-975A-D9DFB227B9A8}" type="slidenum">
              <a:rPr lang="en-US" smtClean="0"/>
              <a:pPr>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8DDA9D-8483-402A-8272-B0828BADF236}"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1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497BA6-80A4-4256-AC47-712669A51DAF}"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bwMode="auto">
          <a:noFill/>
          <a:ln>
            <a:solidFill>
              <a:srgbClr val="000000"/>
            </a:solidFill>
            <a:miter lim="800000"/>
            <a:headEnd/>
            <a:tailEnd/>
          </a:ln>
        </p:spPr>
      </p:sp>
      <p:sp>
        <p:nvSpPr>
          <p:cNvPr id="182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2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CEE3CA-A506-4B0E-A8E1-882A3EE459F4}"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45EFD41-8CE8-4DC6-AE73-8AC652843DBB}"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AB68F9B-78D7-47F4-9EC4-4487781A366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25B02-DFC3-4CD6-8BD9-6233CB787867}"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D4E41-0E34-4FCA-870F-97C7EE93BFF0}"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FD184-82ED-4866-8C19-1161F82514FF}" type="slidenum">
              <a:rPr lang="en-US" smtClean="0"/>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F7E28D-7859-4C5A-AAE7-33A0C6A9DE46}" type="slidenum">
              <a:rPr lang="en-US" smtClean="0"/>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2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F63FD7-F650-4477-BECA-1FCC492A7A39}"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712201-8A20-4A1E-BB6B-D45BA760E4D3}"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8CDAAB-7847-46B4-8033-EAE4794CAC69}" type="slidenum">
              <a:rPr lang="en-US" smtClean="0"/>
              <a:pPr/>
              <a:t>40</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51D7D0-EB3C-41E7-9988-9458F30BDCA7}" type="slidenum">
              <a:rPr lang="en-US" smtClean="0"/>
              <a:pPr/>
              <a:t>41</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F3F9B-CE5C-41FA-B74E-81E4D8D9605F}" type="slidenum">
              <a:rPr lang="en-US" smtClean="0"/>
              <a:pPr/>
              <a:t>42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6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7C474F-072B-4A29-81C9-DB304AA6C1C8}" type="slidenum">
              <a:rPr lang="en-US" smtClean="0"/>
              <a:pPr/>
              <a:t>43</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78BA0F-5D06-4A79-8026-0FE20EDA440A}" type="slidenum">
              <a:rPr lang="en-US" smtClean="0"/>
              <a:pPr fontAlgn="base">
                <a:spcBef>
                  <a:spcPct val="0"/>
                </a:spcBef>
                <a:spcAft>
                  <a:spcPct val="0"/>
                </a:spcAft>
                <a:defRPr/>
              </a:pPr>
              <a:t>44</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0DB23D-295B-47DB-84FA-5466E58FF4ED}" type="slidenum">
              <a:rPr lang="en-US" smtClean="0"/>
              <a:pPr fontAlgn="base">
                <a:spcBef>
                  <a:spcPct val="0"/>
                </a:spcBef>
                <a:spcAft>
                  <a:spcPct val="0"/>
                </a:spcAft>
                <a:defRPr/>
              </a:pPr>
              <a:t>45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C174B0-2A24-49C3-9498-8EE39F65AB16}"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6B7DC9F-CF85-46D7-9700-3463E078687D}"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project or the problem is the focus. Content is learned along the way </a:t>
            </a:r>
          </a:p>
        </p:txBody>
      </p:sp>
      <p:sp>
        <p:nvSpPr>
          <p:cNvPr id="4" name="Slide Number Placeholder 3"/>
          <p:cNvSpPr>
            <a:spLocks noGrp="1"/>
          </p:cNvSpPr>
          <p:nvPr>
            <p:ph type="sldNum" sz="quarter" idx="5"/>
          </p:nvPr>
        </p:nvSpPr>
        <p:spPr/>
        <p:txBody>
          <a:bodyPr/>
          <a:lstStyle/>
          <a:p>
            <a:pPr>
              <a:defRPr/>
            </a:pPr>
            <a:fld id="{D2213609-D0B7-47B1-8F41-7F6FE1FA99D8}"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36E3C7-643E-4B02-8488-02DB22E3850A}" type="slidenum">
              <a:rPr lang="en-US" smtClean="0"/>
              <a:pPr/>
              <a:t>5</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E32062A-C3AD-4E2C-A812-E01E7FADA09C}"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096F953-A82B-48B3-B243-E51EE4EF3813}"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1BDFBEB-8282-4747-B4A6-2BD8A4AD7C6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CF0A39-8ECA-41C2-8DE1-A361FB793996}" type="slidenum">
              <a:rPr lang="en-US" smtClean="0"/>
              <a:pPr fontAlgn="base">
                <a:spcBef>
                  <a:spcPct val="0"/>
                </a:spcBef>
                <a:spcAft>
                  <a:spcPct val="0"/>
                </a:spcAft>
                <a:defRPr/>
              </a:pPr>
              <a:t>53</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8C4D89-FF49-495E-802A-AF6DB08E3DEA}" type="slidenum">
              <a:rPr lang="en-US" smtClean="0"/>
              <a:pPr/>
              <a:t>54</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EC6DDB-FCCD-4E1C-AAD7-D966C8D1790F}" type="slidenum">
              <a:rPr lang="en-US" smtClean="0"/>
              <a:pPr fontAlgn="base">
                <a:spcBef>
                  <a:spcPct val="0"/>
                </a:spcBef>
                <a:spcAft>
                  <a:spcPct val="0"/>
                </a:spcAft>
                <a:defRPr/>
              </a:pPr>
              <a:t>56</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CE2B0E-2F6B-4982-BBA0-5A10D4632582}" type="slidenum">
              <a:rPr lang="en-US" smtClean="0"/>
              <a:pPr fontAlgn="base">
                <a:spcBef>
                  <a:spcPct val="0"/>
                </a:spcBef>
                <a:spcAft>
                  <a:spcPct val="0"/>
                </a:spcAft>
                <a:defRPr/>
              </a:pPr>
              <a:t>57</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54541F-700D-47E7-B618-84C948FDA066}" type="slidenum">
              <a:rPr lang="en-US" smtClean="0"/>
              <a:pPr/>
              <a:t>58</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A8E106-57A0-4018-9461-39F4E5513912}" type="slidenum">
              <a:rPr lang="en-US" smtClean="0"/>
              <a:pPr/>
              <a:t>59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2C10BC-D731-4989-8B04-048065BBF9C1}" type="slidenum">
              <a:rPr lang="en-US" smtClean="0"/>
              <a:pPr/>
              <a:t>6</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C348A3-3189-42C3-AC4A-CD6DBBA0ADC5}" type="slidenum">
              <a:rPr lang="en-US" smtClean="0"/>
              <a:pPr/>
              <a:t>60</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21A979-8542-414F-A9DF-72810EBE6F56}" type="slidenum">
              <a:rPr lang="en-US" smtClean="0"/>
              <a:pPr/>
              <a:t>61</a:t>
            </a:fld>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2A3DA-6250-47AD-BDDF-171E95952789}" type="slidenum">
              <a:rPr lang="en-US" smtClean="0"/>
              <a:pPr/>
              <a:t>62</a:t>
            </a:fld>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A89B21-119A-4BC5-B0A3-FB0F1B7FFD90}" type="slidenum">
              <a:rPr lang="en-US" smtClean="0"/>
              <a:pPr/>
              <a:t>63</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DC654D-08E0-4418-A7B7-8C477597067C}" type="slidenum">
              <a:rPr lang="en-US" smtClean="0"/>
              <a:pPr/>
              <a:t>64</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F54996-383E-4BF9-9B98-29D22E0C6226}" type="slidenum">
              <a:rPr lang="en-US" smtClean="0"/>
              <a:pPr/>
              <a:t>65</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B8F14B-67A6-4665-8C50-63B35185F7E5}" type="slidenum">
              <a:rPr lang="en-US" smtClean="0"/>
              <a:pPr/>
              <a:t>66</a:t>
            </a:fld>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D11594-4382-4CE0-B1BD-6CC02660B4A7}" type="slidenum">
              <a:rPr lang="en-US" smtClean="0"/>
              <a:pPr/>
              <a:t>67</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236D2A-E884-4D13-BD07-89F5C61E8467}" type="slidenum">
              <a:rPr lang="en-US" smtClean="0"/>
              <a:pPr fontAlgn="base">
                <a:spcBef>
                  <a:spcPct val="0"/>
                </a:spcBef>
                <a:spcAft>
                  <a:spcPct val="0"/>
                </a:spcAft>
                <a:defRPr/>
              </a:pPr>
              <a:t>68</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D248F6-4D7F-4AFD-B9E2-48D08B42B285}" type="slidenum">
              <a:rPr lang="en-US" smtClean="0"/>
              <a:pPr/>
              <a:t>7</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6F5561-8D01-4D89-8329-34B42F1D0C7D}" type="slidenum">
              <a:rPr lang="en-US" smtClean="0"/>
              <a:pPr fontAlgn="base">
                <a:spcBef>
                  <a:spcPct val="0"/>
                </a:spcBef>
                <a:spcAft>
                  <a:spcPct val="0"/>
                </a:spcAft>
                <a:defRPr/>
              </a:pPr>
              <a:t>71</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BA763C-65D9-406A-9644-45BD97C95F89}" type="slidenum">
              <a:rPr lang="en-US" smtClean="0"/>
              <a:pPr>
                <a:defRPr/>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C4B5603-A5F4-4B1F-B9EC-5FF62F600D1D}" type="slidenum">
              <a:rPr lang="en-US" smtClean="0"/>
              <a:pPr>
                <a:defRPr/>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8E9D3E5-D823-4D0A-8CFC-BB52F9856EA9}" type="slidenum">
              <a:rPr lang="en-US" smtClean="0"/>
              <a:pPr>
                <a:defRPr/>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DBA4C1-C96F-4634-9331-DA75F27C94A1}" type="slidenum">
              <a:rPr lang="en-US" smtClean="0"/>
              <a:pPr>
                <a:defRPr/>
              </a:pPr>
              <a:t>75</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76</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436040-0837-4080-B82E-77A1253CACDA}" type="slidenum">
              <a:rPr lang="en-US" smtClean="0"/>
              <a:pPr>
                <a:defRPr/>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6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E5A67E-BE2D-47E7-AD65-8CC5B6B07AB1}"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822139-F113-44DE-A62D-D705733F5FDD}"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0025E0-6B74-4DD7-8A68-C36578815C8D}"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0025E0-6B74-4DD7-8A68-C36578815C8D}" type="datetimeFigureOut">
              <a:rPr lang="en-US" smtClean="0"/>
              <a:pPr/>
              <a:t>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0025E0-6B74-4DD7-8A68-C36578815C8D}" type="datetimeFigureOut">
              <a:rPr lang="en-US" smtClean="0"/>
              <a:pPr/>
              <a:t>11/8/2010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0025E0-6B74-4DD7-8A68-C36578815C8D}" type="datetimeFigureOut">
              <a:rPr lang="en-US" smtClean="0"/>
              <a:pPr/>
              <a:t>11/8/2010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0025E0-6B74-4DD7-8A68-C36578815C8D}" type="datetimeFigureOut">
              <a:rPr lang="en-US" smtClean="0"/>
              <a:pPr/>
              <a:t>11/8/2010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0025E0-6B74-4DD7-8A68-C36578815C8D}" type="datetimeFigureOut">
              <a:rPr lang="en-US" smtClean="0"/>
              <a:pPr/>
              <a:t>11/8/2010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41DAF-7B71-432E-B100-DAF8A46F8D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henry@eirc.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www.eirc.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ail.eirc.org/exchweb/bin/redir.asp?URL=http://r.smartbrief.com/resp/yWvwdclDmUddpYvkfCzibQfCyMsc?format=standard"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file:///C:\Documents%20and%20Settings\jhenry\My%20Documents\My%20Videos\RealPlayer%20Downloads\Fedex%20-%20Cast%20Away%20Commercial.flv"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file:///C:\Documents%20and%20Settings\jhenry\My%20Documents\My%20Videos\RealPlayer%20Downloads\Creatively%20Speaking,%20Part%20Two%20%20Sir%20Ken%20Robinson%20on%20the%20Power%20of%20the%20Imaginative%20Mind%20%20%20Edutopia.flv"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21stcenturyskills.org/route21/"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hyperlink" Target="http://www.state.nj.us/education/cccs/2009/final.htm" TargetMode="External"/><Relationship Id="rId4" Type="http://schemas.openxmlformats.org/officeDocument/2006/relationships/hyperlink" Target="../Telent21/ubdtemplate.doc"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hyperlink" Target="http://www.cotf.edu/earthinfo" TargetMode="External"/><Relationship Id="rId5" Type="http://schemas.openxmlformats.org/officeDocument/2006/relationships/hyperlink" Target="http://www.ascd.org/publications/educational_leadership/feb08/vol65/num05/Project-Based_Learning.aspx" TargetMode="External"/><Relationship Id="rId4" Type="http://schemas.openxmlformats.org/officeDocument/2006/relationships/hyperlink" Target="http://www.edutopia.org/seymour-papert-project-based-learning" TargetMode="External"/></Relationships>
</file>

<file path=ppt/slides/_rels/slide78.xml.rels><?xml version="1.0" encoding="UTF-8" standalone="yes"?>
<Relationships xmlns="http://schemas.openxmlformats.org/package/2006/relationships"><Relationship Id="rId8" Type="http://schemas.openxmlformats.org/officeDocument/2006/relationships/hyperlink" Target="http://www.uoregon.edu/~moursund/Math/pbl.htm" TargetMode="External"/><Relationship Id="rId3" Type="http://schemas.openxmlformats.org/officeDocument/2006/relationships/hyperlink" Target="http://www.cotf.edu/ete/" TargetMode="External"/><Relationship Id="rId7" Type="http://schemas.openxmlformats.org/officeDocument/2006/relationships/hyperlink" Target="http://www.udel.edu/pbl/problems/" TargetMode="External"/><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hyperlink" Target="http://www.mcli.dist.maricopa.edu/pbl/sd96/knowns.html" TargetMode="External"/><Relationship Id="rId5" Type="http://schemas.openxmlformats.org/officeDocument/2006/relationships/hyperlink" Target="http://www.pbli.org/pbl/generic_pbl.htm" TargetMode="External"/><Relationship Id="rId4" Type="http://schemas.openxmlformats.org/officeDocument/2006/relationships/hyperlink" Target="http://instep.cet.edu/instrucdes.html" TargetMode="Externa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mail.eirc.org/exchweb/bin/redir.asp?URL=http://r.smartbrief.com/resp/yWvwdclDmUddpYuYfCzibQfCpJdr?format=standard"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19400"/>
            <a:ext cx="7924800" cy="1219200"/>
          </a:xfrm>
        </p:spPr>
        <p:txBody>
          <a:bodyPr>
            <a:noAutofit/>
          </a:bodyPr>
          <a:lstStyle/>
          <a:p>
            <a:pPr algn="ctr" eaLnBrk="1" hangingPunct="1">
              <a:defRPr/>
            </a:pPr>
            <a:r>
              <a:rPr lang="en-US" sz="3600" dirty="0" smtClean="0"/>
              <a:t>Project and Problem Based Learning</a:t>
            </a:r>
            <a:br>
              <a:rPr lang="en-US" sz="3600" dirty="0" smtClean="0"/>
            </a:br>
            <a:r>
              <a:rPr lang="en-US" sz="3600" dirty="0" smtClean="0"/>
              <a:t/>
            </a:r>
            <a:br>
              <a:rPr lang="en-US" sz="3600" dirty="0" smtClean="0"/>
            </a:br>
            <a:r>
              <a:rPr lang="en-US" sz="3600" dirty="0" smtClean="0">
                <a:solidFill>
                  <a:schemeClr val="tx2">
                    <a:lumMod val="75000"/>
                  </a:schemeClr>
                </a:solidFill>
              </a:rPr>
              <a:t/>
            </a:r>
            <a:br>
              <a:rPr lang="en-US" sz="3600" dirty="0" smtClean="0">
                <a:solidFill>
                  <a:schemeClr val="tx2">
                    <a:lumMod val="75000"/>
                  </a:schemeClr>
                </a:solidFill>
              </a:rPr>
            </a:br>
            <a:endParaRPr lang="en-US" sz="3600" dirty="0" smtClean="0"/>
          </a:p>
        </p:txBody>
      </p:sp>
      <p:sp>
        <p:nvSpPr>
          <p:cNvPr id="14339" name="Rectangle 2"/>
          <p:cNvSpPr>
            <a:spLocks noChangeArrowheads="1"/>
          </p:cNvSpPr>
          <p:nvPr/>
        </p:nvSpPr>
        <p:spPr bwMode="auto">
          <a:xfrm>
            <a:off x="381000" y="3657600"/>
            <a:ext cx="8458200" cy="1570038"/>
          </a:xfrm>
          <a:prstGeom prst="rect">
            <a:avLst/>
          </a:prstGeom>
          <a:noFill/>
          <a:ln w="9525">
            <a:noFill/>
            <a:miter lim="800000"/>
            <a:headEnd/>
            <a:tailEnd/>
          </a:ln>
        </p:spPr>
        <p:txBody>
          <a:bodyPr>
            <a:spAutoFit/>
          </a:bodyPr>
          <a:lstStyle/>
          <a:p>
            <a:pPr algn="ctr"/>
            <a:r>
              <a:rPr lang="en-US" sz="2000" b="1" dirty="0"/>
              <a:t>John Henry</a:t>
            </a:r>
            <a:br>
              <a:rPr lang="en-US" sz="2000" b="1" dirty="0"/>
            </a:br>
            <a:r>
              <a:rPr lang="en-US" sz="2000" b="1" dirty="0"/>
              <a:t>EIRC</a:t>
            </a:r>
            <a:br>
              <a:rPr lang="en-US" sz="2000" b="1" dirty="0"/>
            </a:br>
            <a:r>
              <a:rPr lang="en-US" sz="2000" b="1" dirty="0">
                <a:hlinkClick r:id="rId3"/>
              </a:rPr>
              <a:t>jhenry@eirc.org</a:t>
            </a:r>
            <a:r>
              <a:rPr lang="en-US" sz="2000" b="1" dirty="0"/>
              <a:t/>
            </a:r>
            <a:br>
              <a:rPr lang="en-US" sz="2000" b="1" dirty="0"/>
            </a:br>
            <a:r>
              <a:rPr lang="en-US" b="1" dirty="0"/>
              <a:t/>
            </a:r>
            <a:br>
              <a:rPr lang="en-US" b="1" dirty="0"/>
            </a:br>
            <a:endParaRPr lang="en-US" dirty="0"/>
          </a:p>
        </p:txBody>
      </p:sp>
      <p:pic>
        <p:nvPicPr>
          <p:cNvPr id="14340" name="Picture 2" descr="EIRC logo">
            <a:hlinkClick r:id="rId4"/>
          </p:cNvPr>
          <p:cNvPicPr>
            <a:picLocks noChangeAspect="1" noChangeArrowheads="1"/>
          </p:cNvPicPr>
          <p:nvPr/>
        </p:nvPicPr>
        <p:blipFill>
          <a:blip r:embed="rId5" cstate="print"/>
          <a:srcRect/>
          <a:stretch>
            <a:fillRect/>
          </a:stretch>
        </p:blipFill>
        <p:spPr bwMode="auto">
          <a:xfrm>
            <a:off x="3505200" y="304800"/>
            <a:ext cx="1828800" cy="877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What does the research say about PBL?</a:t>
            </a:r>
            <a:br>
              <a:rPr lang="en-US" dirty="0" smtClean="0">
                <a:solidFill>
                  <a:schemeClr val="tx1">
                    <a:lumMod val="50000"/>
                  </a:schemeClr>
                </a:solidFill>
              </a:rPr>
            </a:br>
            <a:endParaRPr lang="en-US" dirty="0" smtClean="0">
              <a:solidFill>
                <a:schemeClr val="tx1">
                  <a:lumMod val="50000"/>
                </a:schemeClr>
              </a:solidFill>
            </a:endParaRPr>
          </a:p>
        </p:txBody>
      </p:sp>
      <p:sp>
        <p:nvSpPr>
          <p:cNvPr id="13315" name="Content Placeholder 2"/>
          <p:cNvSpPr>
            <a:spLocks noGrp="1"/>
          </p:cNvSpPr>
          <p:nvPr>
            <p:ph idx="1"/>
          </p:nvPr>
        </p:nvSpPr>
        <p:spPr>
          <a:xfrm>
            <a:off x="762000" y="1981200"/>
            <a:ext cx="7693025" cy="3724275"/>
          </a:xfrm>
        </p:spPr>
        <p:txBody>
          <a:bodyPr/>
          <a:lstStyle/>
          <a:p>
            <a:pPr algn="ctr">
              <a:buFont typeface="Wingdings" pitchFamily="2" charset="2"/>
              <a:buNone/>
              <a:defRPr/>
            </a:pPr>
            <a:r>
              <a:rPr lang="en-US" sz="2600" dirty="0" smtClean="0">
                <a:solidFill>
                  <a:schemeClr val="tx1">
                    <a:lumMod val="50000"/>
                  </a:schemeClr>
                </a:solidFill>
                <a:latin typeface="Palatino Linotype" pitchFamily="18" charset="0"/>
              </a:rPr>
              <a:t>Data show project-based learning may help boost achievement: Anecdotal evidence has long supported the notion that project-based learning can deepen learning for students and help them gain skills they need for college and careers,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381000"/>
            <a:ext cx="7924800" cy="1143000"/>
          </a:xfrm>
        </p:spPr>
        <p:txBody>
          <a:bodyPr>
            <a:normAutofit fontScale="90000"/>
          </a:bodyPr>
          <a:lstStyle/>
          <a:p>
            <a:pPr algn="ctr">
              <a:defRPr/>
            </a:pPr>
            <a:r>
              <a:rPr lang="en-US" dirty="0" smtClean="0">
                <a:solidFill>
                  <a:schemeClr val="tx1">
                    <a:lumMod val="50000"/>
                  </a:schemeClr>
                </a:solidFill>
              </a:rPr>
              <a:t>What does the research say about PBL?</a:t>
            </a:r>
          </a:p>
        </p:txBody>
      </p:sp>
      <p:sp>
        <p:nvSpPr>
          <p:cNvPr id="13315" name="Content Placeholder 2"/>
          <p:cNvSpPr>
            <a:spLocks noGrp="1"/>
          </p:cNvSpPr>
          <p:nvPr>
            <p:ph idx="1"/>
          </p:nvPr>
        </p:nvSpPr>
        <p:spPr>
          <a:xfrm>
            <a:off x="762000" y="1676400"/>
            <a:ext cx="7693025" cy="3724275"/>
          </a:xfrm>
        </p:spPr>
        <p:txBody>
          <a:bodyPr/>
          <a:lstStyle/>
          <a:p>
            <a:pPr algn="ctr">
              <a:buFont typeface="Wingdings" pitchFamily="2" charset="2"/>
              <a:buNone/>
              <a:defRPr/>
            </a:pPr>
            <a:r>
              <a:rPr lang="en-US" sz="2600" dirty="0" smtClean="0">
                <a:solidFill>
                  <a:schemeClr val="tx1">
                    <a:lumMod val="50000"/>
                  </a:schemeClr>
                </a:solidFill>
                <a:latin typeface="Palatino Linotype" pitchFamily="18" charset="0"/>
              </a:rPr>
              <a:t> Envision Schools founder Bob Lenz writes in this blog post. But a new report finds that 12th-grade students who were taught a project-based economics curriculum outscored a control group on standardized tests, and their teachers were reportedly more satisfied with the material, Lenz notes. </a:t>
            </a:r>
            <a:r>
              <a:rPr lang="en-US" sz="2600" dirty="0" smtClean="0">
                <a:solidFill>
                  <a:schemeClr val="tx1">
                    <a:lumMod val="50000"/>
                  </a:schemeClr>
                </a:solidFill>
                <a:latin typeface="Palatino Linotype" pitchFamily="18" charset="0"/>
                <a:hlinkClick r:id="rId3" action="ppaction://hlinkfile"/>
              </a:rPr>
              <a:t>Edutopia.org/Bob Lenz's blog</a:t>
            </a:r>
            <a:r>
              <a:rPr lang="en-US" sz="2600" dirty="0" smtClean="0">
                <a:solidFill>
                  <a:schemeClr val="tx1">
                    <a:lumMod val="50000"/>
                  </a:schemeClr>
                </a:solidFill>
                <a:latin typeface="Palatino Linotype" pitchFamily="18" charset="0"/>
              </a:rPr>
              <a:t> (9/30)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l="3125" t="25333" r="47656" b="9332"/>
          <a:stretch>
            <a:fillRect/>
          </a:stretch>
        </p:blipFill>
        <p:spPr bwMode="auto">
          <a:xfrm>
            <a:off x="0" y="0"/>
            <a:ext cx="9091613" cy="6858000"/>
          </a:xfrm>
          <a:prstGeom prst="rect">
            <a:avLst/>
          </a:prstGeom>
          <a:noFill/>
          <a:ln w="9525">
            <a:noFill/>
            <a:miter lim="800000"/>
            <a:headEnd/>
            <a:tailEnd/>
          </a:ln>
        </p:spPr>
      </p:pic>
      <p:sp>
        <p:nvSpPr>
          <p:cNvPr id="25603" name="TextBox 2"/>
          <p:cNvSpPr txBox="1">
            <a:spLocks noChangeArrowheads="1"/>
          </p:cNvSpPr>
          <p:nvPr/>
        </p:nvSpPr>
        <p:spPr bwMode="auto">
          <a:xfrm>
            <a:off x="6858000" y="609600"/>
            <a:ext cx="2286000" cy="1015663"/>
          </a:xfrm>
          <a:prstGeom prst="rect">
            <a:avLst/>
          </a:prstGeom>
          <a:noFill/>
          <a:ln w="9525">
            <a:noFill/>
            <a:miter lim="800000"/>
            <a:headEnd/>
            <a:tailEnd/>
          </a:ln>
        </p:spPr>
        <p:txBody>
          <a:bodyPr>
            <a:spAutoFit/>
          </a:bodyPr>
          <a:lstStyle/>
          <a:p>
            <a:pPr algn="ctr"/>
            <a:r>
              <a:rPr lang="en-US" sz="2000" dirty="0"/>
              <a:t>Lecture…Sit and </a:t>
            </a:r>
            <a:r>
              <a:rPr lang="en-US" sz="2000" dirty="0" smtClean="0"/>
              <a:t>Get</a:t>
            </a:r>
          </a:p>
          <a:p>
            <a:pPr algn="ctr"/>
            <a:endParaRPr lang="en-US" sz="2000" dirty="0" smtClean="0"/>
          </a:p>
          <a:p>
            <a:pPr algn="ctr"/>
            <a:r>
              <a:rPr lang="en-US" sz="2000" dirty="0" smtClean="0"/>
              <a:t>Passive</a:t>
            </a:r>
            <a:endParaRPr lang="en-US" sz="2000" dirty="0"/>
          </a:p>
        </p:txBody>
      </p:sp>
      <p:sp>
        <p:nvSpPr>
          <p:cNvPr id="25604" name="TextBox 3"/>
          <p:cNvSpPr txBox="1">
            <a:spLocks noChangeArrowheads="1"/>
          </p:cNvSpPr>
          <p:nvPr/>
        </p:nvSpPr>
        <p:spPr bwMode="auto">
          <a:xfrm>
            <a:off x="0" y="4572000"/>
            <a:ext cx="1219200" cy="1815882"/>
          </a:xfrm>
          <a:prstGeom prst="rect">
            <a:avLst/>
          </a:prstGeom>
          <a:noFill/>
          <a:ln w="9525">
            <a:noFill/>
            <a:miter lim="800000"/>
            <a:headEnd/>
            <a:tailEnd/>
          </a:ln>
        </p:spPr>
        <p:txBody>
          <a:bodyPr>
            <a:spAutoFit/>
          </a:bodyPr>
          <a:lstStyle/>
          <a:p>
            <a:r>
              <a:rPr lang="en-US" sz="2800" b="1" dirty="0" smtClean="0"/>
              <a:t>PBL</a:t>
            </a:r>
          </a:p>
          <a:p>
            <a:endParaRPr lang="en-US" sz="2800" b="1" dirty="0" smtClean="0"/>
          </a:p>
          <a:p>
            <a:r>
              <a:rPr lang="en-US" sz="2800" b="1" dirty="0" smtClean="0"/>
              <a:t>Active</a:t>
            </a:r>
          </a:p>
          <a:p>
            <a:endParaRPr lang="en-US" sz="2800" b="1" dirty="0"/>
          </a:p>
        </p:txBody>
      </p:sp>
      <p:sp>
        <p:nvSpPr>
          <p:cNvPr id="25605" name="Right Arrow 4"/>
          <p:cNvSpPr>
            <a:spLocks noChangeArrowheads="1"/>
          </p:cNvSpPr>
          <p:nvPr/>
        </p:nvSpPr>
        <p:spPr bwMode="auto">
          <a:xfrm>
            <a:off x="1066800" y="4648200"/>
            <a:ext cx="1143000" cy="381000"/>
          </a:xfrm>
          <a:prstGeom prst="rightArrow">
            <a:avLst>
              <a:gd name="adj1" fmla="val 50000"/>
              <a:gd name="adj2" fmla="val 50000"/>
            </a:avLst>
          </a:prstGeom>
          <a:solidFill>
            <a:schemeClr val="accent1"/>
          </a:solidFill>
          <a:ln w="9525" algn="ctr">
            <a:solidFill>
              <a:schemeClr val="tx1"/>
            </a:solidFill>
            <a:round/>
            <a:headEnd/>
            <a:tailEnd/>
          </a:ln>
        </p:spPr>
        <p:txBody>
          <a:bodyPr/>
          <a:lstStyle/>
          <a:p>
            <a:endParaRPr lang="en-US"/>
          </a:p>
        </p:txBody>
      </p:sp>
      <p:sp>
        <p:nvSpPr>
          <p:cNvPr id="25606" name="Left Arrow 5"/>
          <p:cNvSpPr>
            <a:spLocks noChangeArrowheads="1"/>
          </p:cNvSpPr>
          <p:nvPr/>
        </p:nvSpPr>
        <p:spPr bwMode="auto">
          <a:xfrm>
            <a:off x="7696200" y="3200400"/>
            <a:ext cx="838200" cy="304800"/>
          </a:xfrm>
          <a:prstGeom prst="leftArrow">
            <a:avLst>
              <a:gd name="adj1" fmla="val 50000"/>
              <a:gd name="adj2" fmla="val 49997"/>
            </a:avLst>
          </a:prstGeom>
          <a:solidFill>
            <a:schemeClr val="accent1"/>
          </a:solidFill>
          <a:ln w="9525" algn="ctr">
            <a:solidFill>
              <a:schemeClr val="tx1"/>
            </a:solidFill>
            <a:round/>
            <a:headEnd/>
            <a:tailEnd/>
          </a:ln>
        </p:spPr>
        <p:txBody>
          <a:bodyPr/>
          <a:lstStyle/>
          <a:p>
            <a:endParaRPr lang="en-US"/>
          </a:p>
        </p:txBody>
      </p:sp>
      <p:sp>
        <p:nvSpPr>
          <p:cNvPr id="7" name="TextBox 6"/>
          <p:cNvSpPr txBox="1"/>
          <p:nvPr/>
        </p:nvSpPr>
        <p:spPr>
          <a:xfrm>
            <a:off x="0" y="2819400"/>
            <a:ext cx="2895600" cy="400110"/>
          </a:xfrm>
          <a:prstGeom prst="rect">
            <a:avLst/>
          </a:prstGeom>
          <a:noFill/>
        </p:spPr>
        <p:txBody>
          <a:bodyPr wrap="square" rtlCol="0">
            <a:spAutoFit/>
          </a:bodyPr>
          <a:lstStyle/>
          <a:p>
            <a:pPr algn="ctr"/>
            <a:r>
              <a:rPr lang="en-US" sz="2000" b="1" dirty="0" smtClean="0"/>
              <a:t>Average  Retention Rates</a:t>
            </a:r>
            <a:endParaRPr lang="en-US"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4"/>
          <p:cNvSpPr txBox="1">
            <a:spLocks noChangeArrowheads="1"/>
          </p:cNvSpPr>
          <p:nvPr/>
        </p:nvSpPr>
        <p:spPr bwMode="auto">
          <a:xfrm>
            <a:off x="304800" y="795338"/>
            <a:ext cx="8534400" cy="5078412"/>
          </a:xfrm>
          <a:prstGeom prst="rect">
            <a:avLst/>
          </a:prstGeom>
          <a:noFill/>
          <a:ln w="9525">
            <a:noFill/>
            <a:miter lim="800000"/>
            <a:headEnd/>
            <a:tailEnd/>
          </a:ln>
        </p:spPr>
        <p:txBody>
          <a:bodyPr>
            <a:spAutoFit/>
          </a:bodyPr>
          <a:lstStyle/>
          <a:p>
            <a:pPr algn="ctr"/>
            <a:r>
              <a:rPr lang="en-US" sz="2800"/>
              <a:t>In 1956, Benjamin Bloom headed a group of educational psychologists who developed a classification of levels of intellectual behavior important in learning. </a:t>
            </a:r>
          </a:p>
          <a:p>
            <a:pPr algn="ctr"/>
            <a:endParaRPr lang="en-US" sz="2800"/>
          </a:p>
          <a:p>
            <a:pPr algn="ctr"/>
            <a:r>
              <a:rPr lang="en-US" sz="2800"/>
              <a:t>During the 1990's a new group of cognitive psychologist, lead by Lorin Anderson (a former student of Bloom's), updated the taxonomy reflecting relevance to 21st century work.  </a:t>
            </a:r>
          </a:p>
          <a:p>
            <a:pPr algn="ctr"/>
            <a:r>
              <a:rPr lang="en-US" sz="2800"/>
              <a:t>  </a:t>
            </a:r>
          </a:p>
          <a:p>
            <a:pPr algn="ctr"/>
            <a:r>
              <a:rPr lang="en-US" sz="2000"/>
              <a:t>http://www.odu.edu/educ/roverbau/Bloom/blooms_taxonomy.htm</a:t>
            </a:r>
          </a:p>
          <a:p>
            <a:endParaRPr lang="en-U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ew Bloom Triangle"/>
          <p:cNvPicPr>
            <a:picLocks noChangeAspect="1" noChangeArrowheads="1"/>
          </p:cNvPicPr>
          <p:nvPr/>
        </p:nvPicPr>
        <p:blipFill>
          <a:blip r:embed="rId3" cstate="print"/>
          <a:srcRect/>
          <a:stretch>
            <a:fillRect/>
          </a:stretch>
        </p:blipFill>
        <p:spPr bwMode="auto">
          <a:xfrm>
            <a:off x="381000" y="1219200"/>
            <a:ext cx="4229100" cy="3657600"/>
          </a:xfrm>
          <a:prstGeom prst="rect">
            <a:avLst/>
          </a:prstGeom>
          <a:noFill/>
          <a:ln w="9525">
            <a:noFill/>
            <a:miter lim="800000"/>
            <a:headEnd/>
            <a:tailEnd/>
          </a:ln>
        </p:spPr>
      </p:pic>
      <p:pic>
        <p:nvPicPr>
          <p:cNvPr id="26627" name="Picture 4" descr="Old Bloom Triangle"/>
          <p:cNvPicPr>
            <a:picLocks noChangeAspect="1" noChangeArrowheads="1"/>
          </p:cNvPicPr>
          <p:nvPr/>
        </p:nvPicPr>
        <p:blipFill>
          <a:blip r:embed="rId4" cstate="print"/>
          <a:srcRect/>
          <a:stretch>
            <a:fillRect/>
          </a:stretch>
        </p:blipFill>
        <p:spPr bwMode="auto">
          <a:xfrm>
            <a:off x="4932363" y="1219200"/>
            <a:ext cx="4211637" cy="3657600"/>
          </a:xfrm>
          <a:prstGeom prst="rect">
            <a:avLst/>
          </a:prstGeom>
          <a:noFill/>
          <a:ln w="9525">
            <a:noFill/>
            <a:miter lim="800000"/>
            <a:headEnd/>
            <a:tailEnd/>
          </a:ln>
        </p:spPr>
      </p:pic>
      <p:sp>
        <p:nvSpPr>
          <p:cNvPr id="26628" name="TextBox 3"/>
          <p:cNvSpPr txBox="1">
            <a:spLocks noChangeArrowheads="1"/>
          </p:cNvSpPr>
          <p:nvPr/>
        </p:nvSpPr>
        <p:spPr bwMode="auto">
          <a:xfrm>
            <a:off x="914400" y="5181600"/>
            <a:ext cx="3048000" cy="369888"/>
          </a:xfrm>
          <a:prstGeom prst="rect">
            <a:avLst/>
          </a:prstGeom>
          <a:noFill/>
          <a:ln w="9525">
            <a:noFill/>
            <a:miter lim="800000"/>
            <a:headEnd/>
            <a:tailEnd/>
          </a:ln>
        </p:spPr>
        <p:txBody>
          <a:bodyPr>
            <a:spAutoFit/>
          </a:bodyPr>
          <a:lstStyle/>
          <a:p>
            <a:pPr algn="ctr"/>
            <a:r>
              <a:rPr lang="en-US"/>
              <a:t>New Version </a:t>
            </a:r>
          </a:p>
        </p:txBody>
      </p:sp>
      <p:sp>
        <p:nvSpPr>
          <p:cNvPr id="26629" name="TextBox 4"/>
          <p:cNvSpPr txBox="1">
            <a:spLocks noChangeArrowheads="1"/>
          </p:cNvSpPr>
          <p:nvPr/>
        </p:nvSpPr>
        <p:spPr bwMode="auto">
          <a:xfrm>
            <a:off x="5486400" y="5181600"/>
            <a:ext cx="3048000" cy="369888"/>
          </a:xfrm>
          <a:prstGeom prst="rect">
            <a:avLst/>
          </a:prstGeom>
          <a:noFill/>
          <a:ln w="9525">
            <a:noFill/>
            <a:miter lim="800000"/>
            <a:headEnd/>
            <a:tailEnd/>
          </a:ln>
        </p:spPr>
        <p:txBody>
          <a:bodyPr>
            <a:spAutoFit/>
          </a:bodyPr>
          <a:lstStyle/>
          <a:p>
            <a:pPr algn="ctr"/>
            <a:r>
              <a:rPr lang="en-US"/>
              <a:t>Old Version </a:t>
            </a:r>
          </a:p>
        </p:txBody>
      </p:sp>
      <p:sp>
        <p:nvSpPr>
          <p:cNvPr id="26630" name="TextBox 5"/>
          <p:cNvSpPr txBox="1">
            <a:spLocks noChangeArrowheads="1"/>
          </p:cNvSpPr>
          <p:nvPr/>
        </p:nvSpPr>
        <p:spPr bwMode="auto">
          <a:xfrm>
            <a:off x="2590800" y="228600"/>
            <a:ext cx="4419600" cy="1016000"/>
          </a:xfrm>
          <a:prstGeom prst="rect">
            <a:avLst/>
          </a:prstGeom>
          <a:noFill/>
          <a:ln w="9525">
            <a:noFill/>
            <a:miter lim="800000"/>
            <a:headEnd/>
            <a:tailEnd/>
          </a:ln>
        </p:spPr>
        <p:txBody>
          <a:bodyPr>
            <a:spAutoFit/>
          </a:bodyPr>
          <a:lstStyle/>
          <a:p>
            <a:pPr algn="ctr"/>
            <a:r>
              <a:rPr lang="en-US" sz="2400" b="1"/>
              <a:t>Bloom's Taxonomy</a:t>
            </a:r>
            <a:r>
              <a:rPr lang="en-US"/>
              <a:t/>
            </a:r>
            <a:br>
              <a:rPr lang="en-US"/>
            </a:br>
            <a:endParaRPr lang="en-US"/>
          </a:p>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Box"/>
          <p:cNvPicPr>
            <a:picLocks noChangeAspect="1" noChangeArrowheads="1"/>
          </p:cNvPicPr>
          <p:nvPr/>
        </p:nvPicPr>
        <p:blipFill>
          <a:blip r:embed="rId3" cstate="print"/>
          <a:srcRect/>
          <a:stretch>
            <a:fillRect/>
          </a:stretch>
        </p:blipFill>
        <p:spPr bwMode="auto">
          <a:xfrm>
            <a:off x="1900238" y="0"/>
            <a:ext cx="534193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962400"/>
            <a:ext cx="7467600" cy="461665"/>
          </a:xfrm>
          <a:prstGeom prst="rect">
            <a:avLst/>
          </a:prstGeom>
        </p:spPr>
        <p:txBody>
          <a:bodyPr wrap="square">
            <a:spAutoFit/>
          </a:bodyPr>
          <a:lstStyle/>
          <a:p>
            <a:pPr algn="ctr"/>
            <a:r>
              <a:rPr lang="en-US" sz="2400" dirty="0" smtClean="0"/>
              <a:t>http://www.youtube.com/watch?v=alSQpinagp0</a:t>
            </a:r>
            <a:endParaRPr lang="en-US" sz="2400" dirty="0"/>
          </a:p>
        </p:txBody>
      </p:sp>
      <p:sp>
        <p:nvSpPr>
          <p:cNvPr id="3" name="TextBox 2"/>
          <p:cNvSpPr txBox="1"/>
          <p:nvPr/>
        </p:nvSpPr>
        <p:spPr>
          <a:xfrm>
            <a:off x="381000" y="2438400"/>
            <a:ext cx="8229600" cy="954107"/>
          </a:xfrm>
          <a:prstGeom prst="rect">
            <a:avLst/>
          </a:prstGeom>
          <a:noFill/>
        </p:spPr>
        <p:txBody>
          <a:bodyPr wrap="square" rtlCol="0">
            <a:spAutoFit/>
          </a:bodyPr>
          <a:lstStyle/>
          <a:p>
            <a:pPr algn="ctr"/>
            <a:r>
              <a:rPr lang="en-US" sz="2800" dirty="0" smtClean="0"/>
              <a:t>Always think outside the box</a:t>
            </a:r>
          </a:p>
          <a:p>
            <a:pPr algn="ctr"/>
            <a:r>
              <a:rPr lang="en-US" sz="2800" dirty="0" smtClean="0">
                <a:hlinkClick r:id="rId3" action="ppaction://hlinkfile"/>
              </a:rPr>
              <a:t>FedEx </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4"/>
          <p:cNvSpPr txBox="1">
            <a:spLocks noChangeArrowheads="1"/>
          </p:cNvSpPr>
          <p:nvPr/>
        </p:nvSpPr>
        <p:spPr bwMode="auto">
          <a:xfrm>
            <a:off x="0" y="2438400"/>
            <a:ext cx="9144000" cy="1384300"/>
          </a:xfrm>
          <a:prstGeom prst="rect">
            <a:avLst/>
          </a:prstGeom>
          <a:noFill/>
          <a:ln w="9525">
            <a:noFill/>
            <a:miter lim="800000"/>
            <a:headEnd/>
            <a:tailEnd/>
          </a:ln>
        </p:spPr>
        <p:txBody>
          <a:bodyPr>
            <a:spAutoFit/>
          </a:bodyPr>
          <a:lstStyle/>
          <a:p>
            <a:pPr algn="ctr"/>
            <a:r>
              <a:rPr lang="en-US" sz="2800" b="1">
                <a:latin typeface="Calibri" pitchFamily="34" charset="0"/>
                <a:hlinkClick r:id="rId3" action="ppaction://hlinkfile"/>
              </a:rPr>
              <a:t>Creatively Speaking, Part Two: </a:t>
            </a:r>
          </a:p>
          <a:p>
            <a:pPr algn="ctr"/>
            <a:r>
              <a:rPr lang="en-US" sz="2800" b="1">
                <a:latin typeface="Calibri" pitchFamily="34" charset="0"/>
                <a:hlinkClick r:id="rId3" action="ppaction://hlinkfile"/>
              </a:rPr>
              <a:t>Sir Ken Robinson on the Power of the Imaginative Mind</a:t>
            </a:r>
            <a:endParaRPr lang="en-US" sz="2800" b="1">
              <a:latin typeface="Calibri" pitchFamily="34" charset="0"/>
            </a:endParaRPr>
          </a:p>
          <a:p>
            <a:pPr algn="ctr"/>
            <a:endParaRPr lang="en-US" sz="2800" b="1">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0" y="1219200"/>
            <a:ext cx="9144000" cy="2677656"/>
          </a:xfrm>
          <a:prstGeom prst="rect">
            <a:avLst/>
          </a:prstGeom>
          <a:noFill/>
          <a:ln w="9525">
            <a:noFill/>
            <a:miter lim="800000"/>
            <a:headEnd/>
            <a:tailEnd/>
          </a:ln>
        </p:spPr>
        <p:txBody>
          <a:bodyPr>
            <a:spAutoFit/>
          </a:bodyPr>
          <a:lstStyle/>
          <a:p>
            <a:pPr algn="ctr"/>
            <a:r>
              <a:rPr lang="en-US" sz="4000" b="1" dirty="0">
                <a:latin typeface="Lucida Sans Unicode" pitchFamily="34" charset="0"/>
              </a:rPr>
              <a:t>PBL for Teachers wiki</a:t>
            </a:r>
          </a:p>
          <a:p>
            <a:pPr algn="ctr"/>
            <a:endParaRPr lang="en-US" sz="3200" dirty="0">
              <a:latin typeface="Lucida Sans Unicode" pitchFamily="34" charset="0"/>
            </a:endParaRPr>
          </a:p>
          <a:p>
            <a:pPr algn="ctr"/>
            <a:endParaRPr lang="en-US" sz="3200" dirty="0">
              <a:latin typeface="Lucida Sans Unicode" pitchFamily="34" charset="0"/>
            </a:endParaRPr>
          </a:p>
          <a:p>
            <a:pPr algn="ctr"/>
            <a:r>
              <a:rPr lang="en-US" sz="3200" dirty="0">
                <a:latin typeface="Lucida Sans Unicode" pitchFamily="34" charset="0"/>
                <a:hlinkClick r:id="rId3"/>
              </a:rPr>
              <a:t>http://pbl4teachers.wikispaces.com/</a:t>
            </a:r>
            <a:endParaRPr lang="en-US" sz="3200" dirty="0">
              <a:latin typeface="Lucida Sans Unicode" pitchFamily="34" charset="0"/>
            </a:endParaRPr>
          </a:p>
          <a:p>
            <a:pPr algn="ctr"/>
            <a:endParaRPr lang="en-US" sz="3200" dirty="0">
              <a:latin typeface="Lucida Sans Unicode"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0" y="0"/>
            <a:ext cx="7924800" cy="1143000"/>
          </a:xfrm>
        </p:spPr>
        <p:txBody>
          <a:bodyPr/>
          <a:lstStyle/>
          <a:p>
            <a:pPr>
              <a:defRPr/>
            </a:pPr>
            <a:r>
              <a:rPr lang="en-US" dirty="0" smtClean="0">
                <a:solidFill>
                  <a:schemeClr val="tx1">
                    <a:lumMod val="50000"/>
                  </a:schemeClr>
                </a:solidFill>
              </a:rPr>
              <a:t>What do you know about PBL?</a:t>
            </a:r>
          </a:p>
        </p:txBody>
      </p:sp>
      <p:sp>
        <p:nvSpPr>
          <p:cNvPr id="22531" name="Content Placeholder 2"/>
          <p:cNvSpPr>
            <a:spLocks noGrp="1"/>
          </p:cNvSpPr>
          <p:nvPr>
            <p:ph idx="1"/>
          </p:nvPr>
        </p:nvSpPr>
        <p:spPr>
          <a:xfrm>
            <a:off x="838200" y="990600"/>
            <a:ext cx="7693025" cy="5029200"/>
          </a:xfrm>
        </p:spPr>
        <p:txBody>
          <a:bodyPr>
            <a:noAutofit/>
          </a:bodyPr>
          <a:lstStyle/>
          <a:p>
            <a:pPr>
              <a:buFont typeface="Wingdings" pitchFamily="2" charset="2"/>
              <a:buNone/>
              <a:defRPr/>
            </a:pPr>
            <a:r>
              <a:rPr lang="en-US" sz="2800" dirty="0" smtClean="0">
                <a:solidFill>
                  <a:schemeClr val="tx1">
                    <a:lumMod val="50000"/>
                  </a:schemeClr>
                </a:solidFill>
                <a:latin typeface="Palatino Linotype" pitchFamily="18" charset="0"/>
              </a:rPr>
              <a:t> </a:t>
            </a:r>
          </a:p>
          <a:p>
            <a:pPr>
              <a:defRPr/>
            </a:pPr>
            <a:r>
              <a:rPr lang="en-US" sz="2800" dirty="0" smtClean="0">
                <a:solidFill>
                  <a:schemeClr val="tx1">
                    <a:lumMod val="50000"/>
                  </a:schemeClr>
                </a:solidFill>
                <a:latin typeface="Times New Roman" pitchFamily="18" charset="0"/>
              </a:rPr>
              <a:t>What is Project and Problem Based </a:t>
            </a:r>
            <a:r>
              <a:rPr lang="en-US" sz="2800" dirty="0" smtClean="0">
                <a:solidFill>
                  <a:schemeClr val="tx1">
                    <a:lumMod val="50000"/>
                  </a:schemeClr>
                </a:solidFill>
                <a:latin typeface="Times New Roman" pitchFamily="18" charset="0"/>
              </a:rPr>
              <a:t>Learning? </a:t>
            </a:r>
            <a:endParaRPr lang="en-US" sz="2800" dirty="0" smtClean="0">
              <a:solidFill>
                <a:schemeClr val="tx1">
                  <a:lumMod val="50000"/>
                </a:schemeClr>
              </a:solidFill>
              <a:latin typeface="Times New Roman" pitchFamily="18" charset="0"/>
            </a:endParaRPr>
          </a:p>
          <a:p>
            <a:pPr>
              <a:defRPr/>
            </a:pPr>
            <a:r>
              <a:rPr lang="en-US" sz="2800" dirty="0" smtClean="0">
                <a:solidFill>
                  <a:schemeClr val="tx1">
                    <a:lumMod val="50000"/>
                  </a:schemeClr>
                </a:solidFill>
                <a:latin typeface="Times New Roman" pitchFamily="18" charset="0"/>
              </a:rPr>
              <a:t>Why do PBL? </a:t>
            </a:r>
          </a:p>
          <a:p>
            <a:pPr>
              <a:defRPr/>
            </a:pPr>
            <a:r>
              <a:rPr lang="en-US" sz="2800" dirty="0" smtClean="0">
                <a:solidFill>
                  <a:schemeClr val="tx1">
                    <a:lumMod val="50000"/>
                  </a:schemeClr>
                </a:solidFill>
                <a:latin typeface="Times New Roman" pitchFamily="18" charset="0"/>
              </a:rPr>
              <a:t>Common Features of Project Based Learning</a:t>
            </a:r>
          </a:p>
          <a:p>
            <a:pPr>
              <a:defRPr/>
            </a:pPr>
            <a:r>
              <a:rPr lang="en-US" sz="2800" dirty="0" smtClean="0">
                <a:solidFill>
                  <a:schemeClr val="tx1">
                    <a:lumMod val="50000"/>
                  </a:schemeClr>
                </a:solidFill>
                <a:latin typeface="Times New Roman" pitchFamily="18" charset="0"/>
              </a:rPr>
              <a:t>Benefits and Obstacles of PBL </a:t>
            </a:r>
          </a:p>
          <a:p>
            <a:pPr>
              <a:defRPr/>
            </a:pPr>
            <a:r>
              <a:rPr lang="en-US" sz="2800" dirty="0" smtClean="0">
                <a:solidFill>
                  <a:schemeClr val="tx1">
                    <a:lumMod val="50000"/>
                  </a:schemeClr>
                </a:solidFill>
                <a:latin typeface="Times New Roman" pitchFamily="18" charset="0"/>
              </a:rPr>
              <a:t>What are the Differences and Similarities  of Project and Problem Based Learning </a:t>
            </a:r>
          </a:p>
          <a:p>
            <a:pPr>
              <a:defRPr/>
            </a:pPr>
            <a:r>
              <a:rPr lang="en-US" sz="2800" dirty="0" smtClean="0">
                <a:solidFill>
                  <a:schemeClr val="tx1">
                    <a:lumMod val="50000"/>
                  </a:schemeClr>
                </a:solidFill>
                <a:latin typeface="Times New Roman" pitchFamily="18" charset="0"/>
              </a:rPr>
              <a:t>What are Student and Teacher roles when doing PBL? </a:t>
            </a:r>
          </a:p>
          <a:p>
            <a:pPr>
              <a:buNone/>
              <a:defRPr/>
            </a:pPr>
            <a:endParaRPr lang="en-US" sz="2800" dirty="0" smtClean="0">
              <a:solidFill>
                <a:schemeClr val="tx1">
                  <a:lumMod val="50000"/>
                </a:schemeClr>
              </a:solidFill>
              <a:latin typeface="Palatino Linotyp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 calcmode="lin" valueType="num">
                                      <p:cBhvr additive="base">
                                        <p:cTn id="13"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anim calcmode="lin" valueType="num">
                                      <p:cBhvr additive="base">
                                        <p:cTn id="19"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1">
                                            <p:txEl>
                                              <p:pRg st="4" end="4"/>
                                            </p:txEl>
                                          </p:spTgt>
                                        </p:tgtEl>
                                        <p:attrNameLst>
                                          <p:attrName>style.visibility</p:attrName>
                                        </p:attrNameLst>
                                      </p:cBhvr>
                                      <p:to>
                                        <p:strVal val="visible"/>
                                      </p:to>
                                    </p:set>
                                    <p:anim calcmode="lin" valueType="num">
                                      <p:cBhvr additive="base">
                                        <p:cTn id="25"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anim calcmode="lin" valueType="num">
                                      <p:cBhvr additive="base">
                                        <p:cTn id="31" dur="5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 calcmode="lin" valueType="num">
                                      <p:cBhvr additive="base">
                                        <p:cTn id="37"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762000" y="457200"/>
            <a:ext cx="7924800" cy="1143000"/>
          </a:xfrm>
        </p:spPr>
        <p:txBody>
          <a:bodyPr/>
          <a:lstStyle/>
          <a:p>
            <a:pPr algn="ctr">
              <a:defRPr/>
            </a:pPr>
            <a:r>
              <a:rPr lang="en-US" dirty="0" smtClean="0">
                <a:solidFill>
                  <a:schemeClr val="tx1">
                    <a:lumMod val="50000"/>
                  </a:schemeClr>
                </a:solidFill>
              </a:rPr>
              <a:t>Objectives</a:t>
            </a:r>
          </a:p>
        </p:txBody>
      </p:sp>
      <p:sp>
        <p:nvSpPr>
          <p:cNvPr id="5123" name="Content Placeholder 2"/>
          <p:cNvSpPr>
            <a:spLocks noGrp="1"/>
          </p:cNvSpPr>
          <p:nvPr>
            <p:ph idx="1"/>
          </p:nvPr>
        </p:nvSpPr>
        <p:spPr/>
        <p:txBody>
          <a:bodyPr/>
          <a:lstStyle/>
          <a:p>
            <a:pPr>
              <a:defRPr/>
            </a:pPr>
            <a:r>
              <a:rPr lang="en-US" kern="1200" dirty="0" smtClean="0">
                <a:solidFill>
                  <a:schemeClr val="tx1">
                    <a:lumMod val="50000"/>
                  </a:schemeClr>
                </a:solidFill>
                <a:latin typeface="Palatino Linotype" pitchFamily="18" charset="0"/>
              </a:rPr>
              <a:t>Know what Project and Problem Based Learning is and why it is used. </a:t>
            </a:r>
          </a:p>
          <a:p>
            <a:pPr>
              <a:defRPr/>
            </a:pPr>
            <a:r>
              <a:rPr lang="en-US" kern="1200" dirty="0" smtClean="0">
                <a:solidFill>
                  <a:schemeClr val="tx1">
                    <a:lumMod val="50000"/>
                  </a:schemeClr>
                </a:solidFill>
                <a:latin typeface="Palatino Linotype" pitchFamily="18" charset="0"/>
              </a:rPr>
              <a:t>Understand the basic process of PBL</a:t>
            </a:r>
          </a:p>
          <a:p>
            <a:pPr>
              <a:defRPr/>
            </a:pPr>
            <a:r>
              <a:rPr lang="en-US" kern="1200" dirty="0" smtClean="0">
                <a:solidFill>
                  <a:schemeClr val="tx1">
                    <a:lumMod val="50000"/>
                  </a:schemeClr>
                </a:solidFill>
                <a:latin typeface="Palatino Linotype" pitchFamily="18" charset="0"/>
              </a:rPr>
              <a:t> Do an engagement activity</a:t>
            </a:r>
          </a:p>
          <a:p>
            <a:pPr>
              <a:defRPr/>
            </a:pPr>
            <a:r>
              <a:rPr lang="en-US" kern="1200" dirty="0" smtClean="0">
                <a:solidFill>
                  <a:schemeClr val="tx1">
                    <a:lumMod val="50000"/>
                  </a:schemeClr>
                </a:solidFill>
                <a:latin typeface="Palatino Linotype" pitchFamily="18" charset="0"/>
              </a:rPr>
              <a:t> Brainstorm ideas for a PBL lesson or transition an existing lesson to a PBL activity</a:t>
            </a:r>
          </a:p>
          <a:p>
            <a:pPr>
              <a:buFont typeface="Wingdings" pitchFamily="2" charset="2"/>
              <a:buNone/>
              <a:defRPr/>
            </a:pPr>
            <a:endParaRPr lang="en-US" sz="32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057400"/>
            <a:ext cx="7848600" cy="3970318"/>
          </a:xfrm>
          <a:prstGeom prst="rect">
            <a:avLst/>
          </a:prstGeom>
          <a:noFill/>
        </p:spPr>
        <p:txBody>
          <a:bodyPr>
            <a:spAutoFit/>
          </a:bodyPr>
          <a:lstStyle/>
          <a:p>
            <a:pPr algn="ctr">
              <a:defRPr/>
            </a:pPr>
            <a:r>
              <a:rPr lang="en-US" sz="2800" dirty="0" smtClean="0">
                <a:solidFill>
                  <a:schemeClr val="tx1">
                    <a:lumMod val="50000"/>
                  </a:schemeClr>
                </a:solidFill>
              </a:rPr>
              <a:t>Is </a:t>
            </a:r>
            <a:r>
              <a:rPr lang="en-US" sz="2800" dirty="0">
                <a:solidFill>
                  <a:schemeClr val="tx1">
                    <a:lumMod val="50000"/>
                  </a:schemeClr>
                </a:solidFill>
              </a:rPr>
              <a:t>a teaching and learning model that focuses on the central concepts and principles of a discipline, involves students in problem solving and other meaningful tasks, allows students to work autonomously and in groups to construct their own learning, culminates in realistic, student generated products. </a:t>
            </a:r>
          </a:p>
          <a:p>
            <a:pPr algn="ctr">
              <a:defRPr/>
            </a:pPr>
            <a:endParaRPr lang="en-US" sz="2800" dirty="0">
              <a:solidFill>
                <a:schemeClr val="tx1">
                  <a:lumMod val="50000"/>
                </a:schemeClr>
              </a:solidFill>
            </a:endParaRPr>
          </a:p>
          <a:p>
            <a:pPr algn="ctr">
              <a:defRPr/>
            </a:pPr>
            <a:r>
              <a:rPr lang="en-US" sz="2800" dirty="0" smtClean="0">
                <a:solidFill>
                  <a:schemeClr val="tx1">
                    <a:lumMod val="50000"/>
                  </a:schemeClr>
                </a:solidFill>
              </a:rPr>
              <a:t>Buck Institute for Education</a:t>
            </a:r>
            <a:endParaRPr lang="en-US" sz="2800" dirty="0">
              <a:solidFill>
                <a:schemeClr val="tx1">
                  <a:lumMod val="50000"/>
                </a:schemeClr>
              </a:solidFill>
            </a:endParaRPr>
          </a:p>
        </p:txBody>
      </p:sp>
      <p:sp>
        <p:nvSpPr>
          <p:cNvPr id="3" name="Rectangle 2"/>
          <p:cNvSpPr/>
          <p:nvPr/>
        </p:nvSpPr>
        <p:spPr>
          <a:xfrm>
            <a:off x="2374915" y="1066800"/>
            <a:ext cx="4251292" cy="584775"/>
          </a:xfrm>
          <a:prstGeom prst="rect">
            <a:avLst/>
          </a:prstGeom>
        </p:spPr>
        <p:txBody>
          <a:bodyPr wrap="none">
            <a:spAutoFit/>
          </a:bodyPr>
          <a:lstStyle/>
          <a:p>
            <a:pPr algn="ctr">
              <a:defRPr/>
            </a:pPr>
            <a:r>
              <a:rPr lang="en-US" sz="3200" b="1" dirty="0" smtClean="0">
                <a:solidFill>
                  <a:schemeClr val="tx1">
                    <a:lumMod val="50000"/>
                  </a:schemeClr>
                </a:solidFill>
              </a:rPr>
              <a:t>Project </a:t>
            </a:r>
            <a:r>
              <a:rPr lang="en-US" sz="3200" b="1" dirty="0">
                <a:solidFill>
                  <a:schemeClr val="tx1">
                    <a:lumMod val="50000"/>
                  </a:schemeClr>
                </a:solidFill>
              </a:rPr>
              <a:t>Based Learning?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914400" y="2133600"/>
            <a:ext cx="7543800" cy="3970338"/>
          </a:xfrm>
          <a:prstGeom prst="rect">
            <a:avLst/>
          </a:prstGeom>
          <a:noFill/>
          <a:ln w="9525">
            <a:noFill/>
            <a:miter lim="800000"/>
            <a:headEnd/>
            <a:tailEnd/>
          </a:ln>
        </p:spPr>
        <p:txBody>
          <a:bodyPr>
            <a:spAutoFit/>
          </a:bodyPr>
          <a:lstStyle/>
          <a:p>
            <a:pPr algn="ctr">
              <a:defRPr/>
            </a:pPr>
            <a:r>
              <a:rPr lang="en-US" sz="2800" dirty="0" err="1">
                <a:solidFill>
                  <a:schemeClr val="tx1">
                    <a:lumMod val="50000"/>
                  </a:schemeClr>
                </a:solidFill>
              </a:rPr>
              <a:t>Finkle</a:t>
            </a:r>
            <a:r>
              <a:rPr lang="en-US" sz="2800" dirty="0">
                <a:solidFill>
                  <a:schemeClr val="tx1">
                    <a:lumMod val="50000"/>
                  </a:schemeClr>
                </a:solidFill>
              </a:rPr>
              <a:t> and </a:t>
            </a:r>
            <a:r>
              <a:rPr lang="en-US" sz="2800" dirty="0" err="1">
                <a:solidFill>
                  <a:schemeClr val="tx1">
                    <a:lumMod val="50000"/>
                  </a:schemeClr>
                </a:solidFill>
              </a:rPr>
              <a:t>Torp</a:t>
            </a:r>
            <a:r>
              <a:rPr lang="en-US" sz="2800" dirty="0">
                <a:solidFill>
                  <a:schemeClr val="tx1">
                    <a:lumMod val="50000"/>
                  </a:schemeClr>
                </a:solidFill>
              </a:rPr>
              <a:t> (1995) state that "problem-based learning is a curriculum development and instructional system/process that simultaneously develops both problem solving strategies and disciplinary knowledge bases and skills by placing students in the active role of problem solvers confronted with an ill-structured problem that mirrors real-world problems" </a:t>
            </a:r>
          </a:p>
        </p:txBody>
      </p:sp>
      <p:sp>
        <p:nvSpPr>
          <p:cNvPr id="37891" name="Rectangle 3"/>
          <p:cNvSpPr>
            <a:spLocks noChangeArrowheads="1"/>
          </p:cNvSpPr>
          <p:nvPr/>
        </p:nvSpPr>
        <p:spPr bwMode="auto">
          <a:xfrm>
            <a:off x="1219200" y="609600"/>
            <a:ext cx="6705600" cy="584200"/>
          </a:xfrm>
          <a:prstGeom prst="rect">
            <a:avLst/>
          </a:prstGeom>
          <a:noFill/>
          <a:ln w="9525">
            <a:noFill/>
            <a:miter lim="800000"/>
            <a:headEnd/>
            <a:tailEnd/>
          </a:ln>
        </p:spPr>
        <p:txBody>
          <a:bodyPr>
            <a:spAutoFit/>
          </a:bodyPr>
          <a:lstStyle/>
          <a:p>
            <a:pPr algn="ctr">
              <a:defRPr/>
            </a:pPr>
            <a:r>
              <a:rPr lang="en-US" sz="3200" b="1" dirty="0">
                <a:solidFill>
                  <a:schemeClr val="tx1">
                    <a:lumMod val="50000"/>
                  </a:schemeClr>
                </a:solidFill>
              </a:rPr>
              <a:t>Problem-Based Learning Defined</a:t>
            </a:r>
            <a:r>
              <a:rPr lang="en-US" sz="3200" dirty="0">
                <a:solidFill>
                  <a:schemeClr val="tx1">
                    <a:lumMod val="50000"/>
                  </a:schemeClr>
                </a:solidFill>
              </a:rPr>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066800"/>
            <a:ext cx="8229600" cy="4186238"/>
          </a:xfrm>
          <a:prstGeom prst="rect">
            <a:avLst/>
          </a:prstGeom>
        </p:spPr>
        <p:txBody>
          <a:bodyPr>
            <a:spAutoFit/>
          </a:bodyPr>
          <a:lstStyle/>
          <a:p>
            <a:pPr algn="ctr">
              <a:spcBef>
                <a:spcPct val="50000"/>
              </a:spcBef>
              <a:defRPr/>
            </a:pPr>
            <a:r>
              <a:rPr lang="en-US" altLang="en-US" sz="3600" dirty="0">
                <a:solidFill>
                  <a:schemeClr val="tx1">
                    <a:lumMod val="50000"/>
                  </a:schemeClr>
                </a:solidFill>
                <a:latin typeface="+mj-lt"/>
              </a:rPr>
              <a:t>Constructivism</a:t>
            </a:r>
          </a:p>
          <a:p>
            <a:pPr algn="ctr">
              <a:spcBef>
                <a:spcPct val="50000"/>
              </a:spcBef>
              <a:defRPr/>
            </a:pPr>
            <a:endParaRPr lang="en-US" altLang="en-US" sz="3600" dirty="0">
              <a:solidFill>
                <a:schemeClr val="tx1">
                  <a:lumMod val="50000"/>
                </a:schemeClr>
              </a:solidFill>
              <a:latin typeface="+mj-lt"/>
            </a:endParaRPr>
          </a:p>
          <a:p>
            <a:pPr algn="ctr">
              <a:spcBef>
                <a:spcPct val="50000"/>
              </a:spcBef>
              <a:defRPr/>
            </a:pPr>
            <a:r>
              <a:rPr lang="en-US" altLang="en-US" sz="3200" dirty="0">
                <a:solidFill>
                  <a:schemeClr val="tx1">
                    <a:lumMod val="50000"/>
                  </a:schemeClr>
                </a:solidFill>
                <a:latin typeface="+mj-lt"/>
              </a:rPr>
              <a:t>Learning as an active process in which learners construct new ideas or concepts based upon their current or past knowledge. Students continually build upon what they have already learned</a:t>
            </a:r>
            <a:r>
              <a:rPr lang="en-US" sz="3200" dirty="0">
                <a:solidFill>
                  <a:schemeClr val="tx1">
                    <a:lumMod val="50000"/>
                  </a:schemeClr>
                </a:solidFill>
                <a:latin typeface="+mj-lt"/>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0" y="1371600"/>
            <a:ext cx="9144000" cy="4032250"/>
          </a:xfrm>
          <a:prstGeom prst="rect">
            <a:avLst/>
          </a:prstGeom>
          <a:noFill/>
          <a:ln w="9525">
            <a:noFill/>
            <a:miter lim="800000"/>
            <a:headEnd/>
            <a:tailEnd/>
          </a:ln>
        </p:spPr>
        <p:txBody>
          <a:bodyPr>
            <a:spAutoFit/>
          </a:bodyPr>
          <a:lstStyle/>
          <a:p>
            <a:pPr algn="ctr">
              <a:buFont typeface="Wingdings" pitchFamily="2" charset="2"/>
              <a:buNone/>
            </a:pPr>
            <a:r>
              <a:rPr lang="en-US" sz="2800">
                <a:latin typeface="Lucida Sans Unicode" pitchFamily="34" charset="0"/>
              </a:rPr>
              <a:t>Ms, McIntyre  introduced a “project” to her students. She plopped a packet of papers on each student’s desk and explained that each student would create a poster about water-borne bacterium and how it can be harmful to humans. The packet included </a:t>
            </a:r>
          </a:p>
          <a:p>
            <a:pPr algn="ctr">
              <a:buFont typeface="Wingdings" pitchFamily="2" charset="2"/>
              <a:buNone/>
            </a:pPr>
            <a:r>
              <a:rPr lang="en-US" sz="2800">
                <a:latin typeface="Lucida Sans Unicode" pitchFamily="34" charset="0"/>
              </a:rPr>
              <a:t>assignment sheets with  due dates and grading policy, a guide for  designing the poster, and a list of websites and books to use. </a:t>
            </a:r>
          </a:p>
        </p:txBody>
      </p:sp>
      <p:sp>
        <p:nvSpPr>
          <p:cNvPr id="6" name="Title 5"/>
          <p:cNvSpPr>
            <a:spLocks noGrp="1"/>
          </p:cNvSpPr>
          <p:nvPr>
            <p:ph type="title"/>
          </p:nvPr>
        </p:nvSpPr>
        <p:spPr/>
        <p:txBody>
          <a:bodyPr/>
          <a:lstStyle/>
          <a:p>
            <a:pPr fontAlgn="auto">
              <a:spcAft>
                <a:spcPts val="0"/>
              </a:spcAft>
              <a:defRPr/>
            </a:pPr>
            <a:r>
              <a:rPr lang="en-US" dirty="0" smtClean="0"/>
              <a:t>Product or Process?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p:txBody>
          <a:bodyPr>
            <a:normAutofit fontScale="97500"/>
          </a:bodyPr>
          <a:lstStyle/>
          <a:p>
            <a:pPr marL="365760" indent="-256032" algn="ctr" fontAlgn="auto">
              <a:spcAft>
                <a:spcPts val="0"/>
              </a:spcAft>
              <a:buFont typeface="Wingdings 3"/>
              <a:buNone/>
              <a:defRPr/>
            </a:pPr>
            <a:r>
              <a:rPr lang="en-US" dirty="0" smtClean="0"/>
              <a:t>Giving students a project, that is hands-on, with step by step instructions, designed and guided by the teacher that results in a student produced product.  This process is missing student voice and choice, and may not be authentic or relevant</a:t>
            </a:r>
            <a:endParaRPr lang="en-US" dirty="0"/>
          </a:p>
        </p:txBody>
      </p:sp>
      <p:sp>
        <p:nvSpPr>
          <p:cNvPr id="39939" name="Rectangle 4"/>
          <p:cNvSpPr>
            <a:spLocks noChangeArrowheads="1"/>
          </p:cNvSpPr>
          <p:nvPr/>
        </p:nvSpPr>
        <p:spPr bwMode="auto">
          <a:xfrm>
            <a:off x="1143000" y="528638"/>
            <a:ext cx="3295650" cy="584200"/>
          </a:xfrm>
          <a:prstGeom prst="rect">
            <a:avLst/>
          </a:prstGeom>
          <a:noFill/>
          <a:ln w="9525">
            <a:noFill/>
            <a:miter lim="800000"/>
            <a:headEnd/>
            <a:tailEnd/>
          </a:ln>
        </p:spPr>
        <p:txBody>
          <a:bodyPr>
            <a:spAutoFit/>
          </a:bodyPr>
          <a:lstStyle/>
          <a:p>
            <a:r>
              <a:rPr lang="en-US" sz="3200">
                <a:solidFill>
                  <a:srgbClr val="000000"/>
                </a:solidFill>
                <a:latin typeface="Lucida Sans Unicode" pitchFamily="34" charset="0"/>
              </a:rPr>
              <a:t>PBL is not… </a:t>
            </a:r>
            <a:endParaRPr lang="en-US">
              <a:latin typeface="Lucida Sans Unicode"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lstStyle/>
          <a:p>
            <a:pPr algn="ctr">
              <a:buFont typeface="Wingdings" pitchFamily="2" charset="2"/>
              <a:buNone/>
            </a:pPr>
            <a:r>
              <a:rPr lang="en-US" sz="2800" smtClean="0"/>
              <a:t>Ms, McIntyre  introduced a “project” to her students. She plopped a packet of papers on each student’s desk and explained that each student would create a poster about water-borne bacterium and how it can be harmful to humans. The packet included assignment sheets with  due dates and grading policy, a guide for designing the poster, and a list of websites and books to use. </a:t>
            </a:r>
          </a:p>
          <a:p>
            <a:endParaRPr lang="en-US" sz="2800" smtClean="0"/>
          </a:p>
        </p:txBody>
      </p:sp>
      <p:sp>
        <p:nvSpPr>
          <p:cNvPr id="2" name="Title 1"/>
          <p:cNvSpPr>
            <a:spLocks noGrp="1"/>
          </p:cNvSpPr>
          <p:nvPr>
            <p:ph type="title"/>
          </p:nvPr>
        </p:nvSpPr>
        <p:spPr/>
        <p:txBody>
          <a:bodyPr/>
          <a:lstStyle/>
          <a:p>
            <a:pPr fontAlgn="auto">
              <a:spcAft>
                <a:spcPts val="0"/>
              </a:spcAft>
              <a:defRPr/>
            </a:pPr>
            <a:r>
              <a:rPr lang="en-US" dirty="0" smtClean="0"/>
              <a:t>Redesign this Project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762000" y="1371600"/>
            <a:ext cx="7772400" cy="2308324"/>
          </a:xfrm>
          <a:prstGeom prst="rect">
            <a:avLst/>
          </a:prstGeom>
          <a:noFill/>
          <a:ln w="9525">
            <a:noFill/>
            <a:miter lim="800000"/>
            <a:headEnd/>
            <a:tailEnd/>
          </a:ln>
        </p:spPr>
        <p:txBody>
          <a:bodyPr>
            <a:spAutoFit/>
          </a:bodyPr>
          <a:lstStyle/>
          <a:p>
            <a:pPr algn="ctr">
              <a:lnSpc>
                <a:spcPct val="90000"/>
              </a:lnSpc>
            </a:pPr>
            <a:r>
              <a:rPr lang="en-US" sz="3200" dirty="0"/>
              <a:t>Problem based learning provides opportunities </a:t>
            </a:r>
            <a:r>
              <a:rPr lang="en-US" sz="3200" dirty="0" smtClean="0"/>
              <a:t>for students to</a:t>
            </a:r>
            <a:endParaRPr lang="en-US" sz="3200" dirty="0"/>
          </a:p>
          <a:p>
            <a:pPr algn="ctr">
              <a:lnSpc>
                <a:spcPct val="90000"/>
              </a:lnSpc>
            </a:pPr>
            <a:r>
              <a:rPr lang="en-US" sz="3200" dirty="0"/>
              <a:t>examine and try out what </a:t>
            </a:r>
            <a:r>
              <a:rPr lang="en-US" sz="3200" dirty="0" smtClean="0"/>
              <a:t>they know</a:t>
            </a:r>
          </a:p>
          <a:p>
            <a:pPr algn="ctr">
              <a:lnSpc>
                <a:spcPct val="90000"/>
              </a:lnSpc>
            </a:pPr>
            <a:endParaRPr lang="en-US" sz="3200" dirty="0" smtClean="0"/>
          </a:p>
          <a:p>
            <a:pPr algn="ctr">
              <a:lnSpc>
                <a:spcPct val="90000"/>
              </a:lnSpc>
            </a:pPr>
            <a:r>
              <a:rPr lang="en-US" sz="3200" dirty="0" smtClean="0"/>
              <a:t> </a:t>
            </a:r>
            <a:endParaRPr lang="en-US" sz="3200" dirty="0"/>
          </a:p>
        </p:txBody>
      </p:sp>
      <p:sp>
        <p:nvSpPr>
          <p:cNvPr id="3" name="Rectangle 1"/>
          <p:cNvSpPr>
            <a:spLocks noChangeArrowheads="1"/>
          </p:cNvSpPr>
          <p:nvPr/>
        </p:nvSpPr>
        <p:spPr bwMode="auto">
          <a:xfrm>
            <a:off x="914400" y="3505200"/>
            <a:ext cx="7391400" cy="534988"/>
          </a:xfrm>
          <a:prstGeom prst="rect">
            <a:avLst/>
          </a:prstGeom>
          <a:noFill/>
          <a:ln w="9525">
            <a:noFill/>
            <a:miter lim="800000"/>
            <a:headEnd/>
            <a:tailEnd/>
          </a:ln>
        </p:spPr>
        <p:txBody>
          <a:bodyPr>
            <a:spAutoFit/>
          </a:bodyPr>
          <a:lstStyle/>
          <a:p>
            <a:pPr algn="ctr">
              <a:lnSpc>
                <a:spcPct val="90000"/>
              </a:lnSpc>
            </a:pPr>
            <a:r>
              <a:rPr lang="en-US" sz="3200" dirty="0" smtClean="0"/>
              <a:t>Students discover </a:t>
            </a:r>
            <a:r>
              <a:rPr lang="en-US" sz="3200" dirty="0"/>
              <a:t>what </a:t>
            </a:r>
            <a:r>
              <a:rPr lang="en-US" sz="3200" dirty="0" smtClean="0"/>
              <a:t>they need </a:t>
            </a:r>
            <a:r>
              <a:rPr lang="en-US" sz="3200" dirty="0"/>
              <a:t>to learn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914400" y="1143000"/>
            <a:ext cx="7467600" cy="2308324"/>
          </a:xfrm>
          <a:prstGeom prst="rect">
            <a:avLst/>
          </a:prstGeom>
          <a:noFill/>
          <a:ln w="9525">
            <a:noFill/>
            <a:miter lim="800000"/>
            <a:headEnd/>
            <a:tailEnd/>
          </a:ln>
        </p:spPr>
        <p:txBody>
          <a:bodyPr>
            <a:spAutoFit/>
          </a:bodyPr>
          <a:lstStyle/>
          <a:p>
            <a:pPr algn="ctr">
              <a:lnSpc>
                <a:spcPct val="90000"/>
              </a:lnSpc>
            </a:pPr>
            <a:r>
              <a:rPr lang="en-US" sz="3200" dirty="0"/>
              <a:t>Develop </a:t>
            </a:r>
            <a:r>
              <a:rPr lang="en-US" sz="3200" dirty="0" smtClean="0"/>
              <a:t>team building and people </a:t>
            </a:r>
            <a:r>
              <a:rPr lang="en-US" sz="3200" dirty="0"/>
              <a:t>skills for achieving higher performance </a:t>
            </a:r>
            <a:r>
              <a:rPr lang="en-US" sz="3200" dirty="0" smtClean="0"/>
              <a:t>in group settings </a:t>
            </a:r>
          </a:p>
          <a:p>
            <a:pPr algn="ctr">
              <a:lnSpc>
                <a:spcPct val="90000"/>
              </a:lnSpc>
            </a:pPr>
            <a:endParaRPr lang="en-US" sz="3200" dirty="0" smtClean="0"/>
          </a:p>
          <a:p>
            <a:pPr algn="ctr">
              <a:lnSpc>
                <a:spcPct val="90000"/>
              </a:lnSpc>
            </a:pPr>
            <a:endParaRPr lang="en-US" sz="3200" dirty="0"/>
          </a:p>
        </p:txBody>
      </p:sp>
      <p:sp>
        <p:nvSpPr>
          <p:cNvPr id="3" name="Rectangle 1"/>
          <p:cNvSpPr>
            <a:spLocks noChangeArrowheads="1"/>
          </p:cNvSpPr>
          <p:nvPr/>
        </p:nvSpPr>
        <p:spPr bwMode="auto">
          <a:xfrm>
            <a:off x="381000" y="2895600"/>
            <a:ext cx="8382000" cy="534988"/>
          </a:xfrm>
          <a:prstGeom prst="rect">
            <a:avLst/>
          </a:prstGeom>
          <a:noFill/>
          <a:ln w="9525">
            <a:noFill/>
            <a:miter lim="800000"/>
            <a:headEnd/>
            <a:tailEnd/>
          </a:ln>
        </p:spPr>
        <p:txBody>
          <a:bodyPr>
            <a:spAutoFit/>
          </a:bodyPr>
          <a:lstStyle/>
          <a:p>
            <a:pPr algn="ctr">
              <a:lnSpc>
                <a:spcPct val="90000"/>
              </a:lnSpc>
            </a:pPr>
            <a:r>
              <a:rPr lang="en-US" sz="3200" dirty="0"/>
              <a:t>Improve communication skills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1828800"/>
            <a:ext cx="7924800" cy="609600"/>
          </a:xfrm>
        </p:spPr>
        <p:txBody>
          <a:bodyPr>
            <a:noAutofit/>
          </a:bodyPr>
          <a:lstStyle/>
          <a:p>
            <a:pPr algn="ctr">
              <a:spcBef>
                <a:spcPct val="50000"/>
              </a:spcBef>
              <a:defRPr/>
            </a:pPr>
            <a:r>
              <a:rPr lang="en-US" sz="3600" dirty="0" smtClean="0">
                <a:solidFill>
                  <a:schemeClr val="tx1">
                    <a:lumMod val="50000"/>
                  </a:schemeClr>
                </a:solidFill>
                <a:cs typeface="Arial" charset="0"/>
              </a:rPr>
              <a:t>Engage the Student and the Achievement will Follow</a:t>
            </a:r>
            <a:r>
              <a:rPr lang="en-US" sz="4800" dirty="0" smtClean="0">
                <a:solidFill>
                  <a:schemeClr val="tx1">
                    <a:lumMod val="50000"/>
                  </a:schemeClr>
                </a:solidFill>
                <a:cs typeface="Arial" charset="0"/>
              </a:rPr>
              <a:t/>
            </a:r>
            <a:br>
              <a:rPr lang="en-US" sz="4800" dirty="0" smtClean="0">
                <a:solidFill>
                  <a:schemeClr val="tx1">
                    <a:lumMod val="50000"/>
                  </a:schemeClr>
                </a:solidFill>
                <a:cs typeface="Arial" charset="0"/>
              </a:rPr>
            </a:br>
            <a:r>
              <a:rPr lang="en-US" sz="2400" dirty="0" smtClean="0">
                <a:cs typeface="Arial" charset="0"/>
              </a:rPr>
              <a:t/>
            </a:r>
            <a:br>
              <a:rPr lang="en-US" sz="2400" dirty="0" smtClean="0">
                <a:cs typeface="Arial" charset="0"/>
              </a:rPr>
            </a:br>
            <a:endParaRPr lang="en-US" sz="3200" dirty="0" smtClean="0"/>
          </a:p>
        </p:txBody>
      </p:sp>
      <p:sp>
        <p:nvSpPr>
          <p:cNvPr id="26627" name="Content Placeholder 2"/>
          <p:cNvSpPr>
            <a:spLocks noGrp="1"/>
          </p:cNvSpPr>
          <p:nvPr>
            <p:ph idx="1"/>
          </p:nvPr>
        </p:nvSpPr>
        <p:spPr>
          <a:xfrm>
            <a:off x="838200" y="2971800"/>
            <a:ext cx="7693025" cy="1143000"/>
          </a:xfrm>
        </p:spPr>
        <p:txBody>
          <a:bodyPr>
            <a:noAutofit/>
          </a:bodyPr>
          <a:lstStyle/>
          <a:p>
            <a:pPr algn="ctr">
              <a:buFont typeface="Wingdings" pitchFamily="2" charset="2"/>
              <a:buNone/>
              <a:defRPr/>
            </a:pPr>
            <a:r>
              <a:rPr lang="en-US" sz="2400" dirty="0" smtClean="0">
                <a:solidFill>
                  <a:schemeClr val="tx1">
                    <a:lumMod val="50000"/>
                  </a:schemeClr>
                </a:solidFill>
                <a:cs typeface="Arial" charset="0"/>
              </a:rPr>
              <a:t>Achievement Gap or Engagement Gap?</a:t>
            </a:r>
          </a:p>
          <a:p>
            <a:pPr algn="ctr">
              <a:buFont typeface="Wingdings" pitchFamily="2" charset="2"/>
              <a:buNone/>
              <a:defRPr/>
            </a:pPr>
            <a:endParaRPr lang="en-US" sz="2400" dirty="0" smtClean="0">
              <a:solidFill>
                <a:schemeClr val="tx1">
                  <a:lumMod val="50000"/>
                </a:schemeClr>
              </a:solidFill>
              <a:cs typeface="Arial" charset="0"/>
            </a:endParaRPr>
          </a:p>
          <a:p>
            <a:pPr algn="ctr">
              <a:buFont typeface="Wingdings" pitchFamily="2" charset="2"/>
              <a:buNone/>
              <a:defRPr/>
            </a:pPr>
            <a:r>
              <a:rPr lang="en-US" sz="2400" i="1" dirty="0" smtClean="0">
                <a:solidFill>
                  <a:schemeClr val="tx1">
                    <a:lumMod val="50000"/>
                  </a:schemeClr>
                </a:solidFill>
                <a:cs typeface="Arial" charset="0"/>
              </a:rPr>
              <a:t>85%</a:t>
            </a:r>
            <a:r>
              <a:rPr lang="en-US" sz="2400" dirty="0" smtClean="0">
                <a:solidFill>
                  <a:schemeClr val="tx1">
                    <a:lumMod val="50000"/>
                  </a:schemeClr>
                </a:solidFill>
                <a:cs typeface="Arial" charset="0"/>
              </a:rPr>
              <a:t> of Middle and High School Students report being bored in their classrooms</a:t>
            </a:r>
          </a:p>
          <a:p>
            <a:pPr algn="ctr">
              <a:buFont typeface="Wingdings" pitchFamily="2" charset="2"/>
              <a:buNone/>
              <a:defRPr/>
            </a:pPr>
            <a:r>
              <a:rPr lang="en-US" sz="2400" dirty="0" smtClean="0">
                <a:cs typeface="Arial" charset="0"/>
              </a:rPr>
              <a:t/>
            </a:r>
            <a:br>
              <a:rPr lang="en-US" sz="2400" dirty="0" smtClean="0">
                <a:cs typeface="Arial" charset="0"/>
              </a:rPr>
            </a:br>
            <a:endParaRPr lang="en-US" sz="24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1066800" y="304800"/>
            <a:ext cx="6934200" cy="4894263"/>
          </a:xfrm>
          <a:prstGeom prst="rect">
            <a:avLst/>
          </a:prstGeom>
          <a:noFill/>
          <a:ln w="9525">
            <a:noFill/>
            <a:miter lim="800000"/>
            <a:headEnd/>
            <a:tailEnd/>
          </a:ln>
        </p:spPr>
        <p:txBody>
          <a:bodyPr>
            <a:spAutoFit/>
          </a:bodyPr>
          <a:lstStyle/>
          <a:p>
            <a:pPr algn="ctr">
              <a:defRPr/>
            </a:pPr>
            <a:r>
              <a:rPr lang="en-US" sz="3200" dirty="0">
                <a:solidFill>
                  <a:schemeClr val="tx1">
                    <a:lumMod val="50000"/>
                  </a:schemeClr>
                </a:solidFill>
              </a:rPr>
              <a:t>Problem Solving </a:t>
            </a:r>
          </a:p>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Example of Engagement Activity</a:t>
            </a:r>
          </a:p>
          <a:p>
            <a:pPr algn="ctr">
              <a:defRPr/>
            </a:pP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Toxic Popcorn</a:t>
            </a:r>
          </a:p>
          <a:p>
            <a:pPr algn="ctr">
              <a:defRPr/>
            </a:pPr>
            <a:r>
              <a:rPr lang="en-US" sz="3200" dirty="0">
                <a:solidFill>
                  <a:schemeClr val="tx1">
                    <a:lumMod val="50000"/>
                  </a:schemeClr>
                </a:solidFill>
              </a:rPr>
              <a:t>What’s your Game </a:t>
            </a:r>
          </a:p>
          <a:p>
            <a:pPr algn="ctr">
              <a:defRPr/>
            </a:pPr>
            <a:endParaRPr lang="en-US" sz="3200" dirty="0">
              <a:solidFill>
                <a:schemeClr val="tx1">
                  <a:lumMod val="50000"/>
                </a:schemeClr>
              </a:solidFill>
            </a:endParaRPr>
          </a:p>
          <a:p>
            <a:pPr algn="ctr">
              <a:defRPr/>
            </a:pPr>
            <a:r>
              <a:rPr lang="en-US" sz="2800" i="1" dirty="0">
                <a:solidFill>
                  <a:schemeClr val="tx1">
                    <a:lumMod val="50000"/>
                  </a:schemeClr>
                </a:solidFill>
              </a:rPr>
              <a:t>Interest, hands-on, interactive and collaborative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762000" y="381000"/>
            <a:ext cx="7772400" cy="1066800"/>
          </a:xfrm>
        </p:spPr>
        <p:txBody>
          <a:bodyPr/>
          <a:lstStyle/>
          <a:p>
            <a:pPr eaLnBrk="1" hangingPunct="1">
              <a:defRPr/>
            </a:pPr>
            <a:r>
              <a:rPr lang="en-US" sz="3200" dirty="0" smtClean="0"/>
              <a:t>PBL FRAMEWORK</a:t>
            </a:r>
          </a:p>
        </p:txBody>
      </p:sp>
      <p:grpSp>
        <p:nvGrpSpPr>
          <p:cNvPr id="2" name="Group 80"/>
          <p:cNvGrpSpPr>
            <a:grpSpLocks/>
          </p:cNvGrpSpPr>
          <p:nvPr/>
        </p:nvGrpSpPr>
        <p:grpSpPr bwMode="auto">
          <a:xfrm>
            <a:off x="3429000" y="3657600"/>
            <a:ext cx="1981200" cy="1752600"/>
            <a:chOff x="2178" y="1824"/>
            <a:chExt cx="1248" cy="1104"/>
          </a:xfrm>
        </p:grpSpPr>
        <p:sp>
          <p:nvSpPr>
            <p:cNvPr id="21533" name="AutoShape 68"/>
            <p:cNvSpPr>
              <a:spLocks noChangeArrowheads="1"/>
            </p:cNvSpPr>
            <p:nvPr/>
          </p:nvSpPr>
          <p:spPr bwMode="auto">
            <a:xfrm>
              <a:off x="2178" y="1824"/>
              <a:ext cx="1248" cy="1104"/>
            </a:xfrm>
            <a:prstGeom prst="cube">
              <a:avLst>
                <a:gd name="adj" fmla="val 8250"/>
              </a:avLst>
            </a:prstGeom>
            <a:solidFill>
              <a:srgbClr val="66FF33"/>
            </a:solidFill>
            <a:ln w="9525">
              <a:solidFill>
                <a:schemeClr val="tx1"/>
              </a:solidFill>
              <a:miter lim="800000"/>
              <a:headEnd/>
              <a:tailEnd/>
            </a:ln>
          </p:spPr>
          <p:txBody>
            <a:bodyPr wrap="none" anchor="ctr"/>
            <a:lstStyle/>
            <a:p>
              <a:endParaRPr lang="en-US"/>
            </a:p>
          </p:txBody>
        </p:sp>
        <p:sp>
          <p:nvSpPr>
            <p:cNvPr id="21534" name="Text Box 69"/>
            <p:cNvSpPr txBox="1">
              <a:spLocks noChangeArrowheads="1"/>
            </p:cNvSpPr>
            <p:nvPr/>
          </p:nvSpPr>
          <p:spPr bwMode="auto">
            <a:xfrm>
              <a:off x="2178" y="2208"/>
              <a:ext cx="1200" cy="252"/>
            </a:xfrm>
            <a:prstGeom prst="rect">
              <a:avLst/>
            </a:prstGeom>
            <a:noFill/>
            <a:ln w="9525">
              <a:noFill/>
              <a:miter lim="800000"/>
              <a:headEnd/>
              <a:tailEnd/>
            </a:ln>
          </p:spPr>
          <p:txBody>
            <a:bodyPr>
              <a:spAutoFit/>
            </a:bodyPr>
            <a:lstStyle/>
            <a:p>
              <a:pPr algn="ctr"/>
              <a:r>
                <a:rPr lang="en-US" sz="2000" dirty="0" smtClean="0"/>
                <a:t>Pedagogy</a:t>
              </a:r>
              <a:endParaRPr lang="en-US" sz="2000" dirty="0"/>
            </a:p>
          </p:txBody>
        </p:sp>
      </p:grpSp>
      <p:sp>
        <p:nvSpPr>
          <p:cNvPr id="21525" name="AutoShape 65"/>
          <p:cNvSpPr>
            <a:spLocks noChangeArrowheads="1"/>
          </p:cNvSpPr>
          <p:nvPr/>
        </p:nvSpPr>
        <p:spPr bwMode="auto">
          <a:xfrm>
            <a:off x="1219200" y="3657600"/>
            <a:ext cx="1981200" cy="1752601"/>
          </a:xfrm>
          <a:prstGeom prst="cube">
            <a:avLst>
              <a:gd name="adj" fmla="val 7963"/>
            </a:avLst>
          </a:prstGeom>
          <a:solidFill>
            <a:srgbClr val="66FF33"/>
          </a:solidFill>
          <a:ln w="9525">
            <a:solidFill>
              <a:schemeClr val="tx1"/>
            </a:solidFill>
            <a:miter lim="800000"/>
            <a:headEnd/>
            <a:tailEnd/>
          </a:ln>
        </p:spPr>
        <p:txBody>
          <a:bodyPr wrap="none" anchor="ctr"/>
          <a:lstStyle/>
          <a:p>
            <a:endParaRPr lang="en-US" sz="2000"/>
          </a:p>
        </p:txBody>
      </p:sp>
      <p:sp>
        <p:nvSpPr>
          <p:cNvPr id="21527" name="Text Box 70"/>
          <p:cNvSpPr txBox="1">
            <a:spLocks noChangeArrowheads="1"/>
          </p:cNvSpPr>
          <p:nvPr/>
        </p:nvSpPr>
        <p:spPr bwMode="auto">
          <a:xfrm>
            <a:off x="1371600" y="4419600"/>
            <a:ext cx="1676400" cy="400110"/>
          </a:xfrm>
          <a:prstGeom prst="rect">
            <a:avLst/>
          </a:prstGeom>
          <a:noFill/>
          <a:ln w="9525">
            <a:noFill/>
            <a:miter lim="800000"/>
            <a:headEnd/>
            <a:tailEnd/>
          </a:ln>
        </p:spPr>
        <p:txBody>
          <a:bodyPr>
            <a:spAutoFit/>
          </a:bodyPr>
          <a:lstStyle/>
          <a:p>
            <a:pPr algn="ctr"/>
            <a:r>
              <a:rPr lang="en-US" sz="2000" dirty="0" smtClean="0"/>
              <a:t>Content</a:t>
            </a:r>
            <a:endParaRPr lang="en-US" sz="2000" dirty="0"/>
          </a:p>
        </p:txBody>
      </p:sp>
      <p:sp>
        <p:nvSpPr>
          <p:cNvPr id="21518" name="AutoShape 71"/>
          <p:cNvSpPr>
            <a:spLocks noChangeArrowheads="1"/>
          </p:cNvSpPr>
          <p:nvPr/>
        </p:nvSpPr>
        <p:spPr bwMode="auto">
          <a:xfrm>
            <a:off x="5715000" y="3657600"/>
            <a:ext cx="2028825" cy="1752600"/>
          </a:xfrm>
          <a:prstGeom prst="cube">
            <a:avLst>
              <a:gd name="adj" fmla="val 8250"/>
            </a:avLst>
          </a:prstGeom>
          <a:solidFill>
            <a:srgbClr val="66FF33"/>
          </a:solidFill>
          <a:ln w="9525">
            <a:solidFill>
              <a:schemeClr val="tx1"/>
            </a:solidFill>
            <a:miter lim="800000"/>
            <a:headEnd/>
            <a:tailEnd/>
          </a:ln>
        </p:spPr>
        <p:txBody>
          <a:bodyPr wrap="none" anchor="ctr"/>
          <a:lstStyle/>
          <a:p>
            <a:endParaRPr lang="en-US"/>
          </a:p>
        </p:txBody>
      </p:sp>
      <p:sp>
        <p:nvSpPr>
          <p:cNvPr id="21520" name="Text Box 72"/>
          <p:cNvSpPr txBox="1">
            <a:spLocks noChangeArrowheads="1"/>
          </p:cNvSpPr>
          <p:nvPr/>
        </p:nvSpPr>
        <p:spPr bwMode="auto">
          <a:xfrm>
            <a:off x="5791200" y="4343400"/>
            <a:ext cx="1752600" cy="400110"/>
          </a:xfrm>
          <a:prstGeom prst="rect">
            <a:avLst/>
          </a:prstGeom>
          <a:noFill/>
          <a:ln w="9525">
            <a:noFill/>
            <a:miter lim="800000"/>
            <a:headEnd/>
            <a:tailEnd/>
          </a:ln>
        </p:spPr>
        <p:txBody>
          <a:bodyPr>
            <a:spAutoFit/>
          </a:bodyPr>
          <a:lstStyle/>
          <a:p>
            <a:pPr algn="ctr"/>
            <a:r>
              <a:rPr lang="en-US" sz="2000" dirty="0" smtClean="0"/>
              <a:t> Assessment </a:t>
            </a:r>
            <a:endParaRPr lang="en-US" sz="2000" dirty="0"/>
          </a:p>
        </p:txBody>
      </p:sp>
      <p:grpSp>
        <p:nvGrpSpPr>
          <p:cNvPr id="7" name="Group 84"/>
          <p:cNvGrpSpPr>
            <a:grpSpLocks/>
          </p:cNvGrpSpPr>
          <p:nvPr/>
        </p:nvGrpSpPr>
        <p:grpSpPr bwMode="auto">
          <a:xfrm>
            <a:off x="1038225" y="5715000"/>
            <a:ext cx="6886575" cy="457200"/>
            <a:chOff x="672" y="3072"/>
            <a:chExt cx="4338" cy="288"/>
          </a:xfrm>
        </p:grpSpPr>
        <p:sp>
          <p:nvSpPr>
            <p:cNvPr id="21516" name="AutoShape 74"/>
            <p:cNvSpPr>
              <a:spLocks noChangeArrowheads="1"/>
            </p:cNvSpPr>
            <p:nvPr/>
          </p:nvSpPr>
          <p:spPr bwMode="auto">
            <a:xfrm>
              <a:off x="672" y="3072"/>
              <a:ext cx="4338" cy="288"/>
            </a:xfrm>
            <a:prstGeom prst="cube">
              <a:avLst>
                <a:gd name="adj" fmla="val 25000"/>
              </a:avLst>
            </a:prstGeom>
            <a:solidFill>
              <a:srgbClr val="66FF33"/>
            </a:solidFill>
            <a:ln w="9525">
              <a:solidFill>
                <a:schemeClr val="tx1"/>
              </a:solidFill>
              <a:miter lim="800000"/>
              <a:headEnd/>
              <a:tailEnd/>
            </a:ln>
          </p:spPr>
          <p:txBody>
            <a:bodyPr wrap="none" anchor="ctr"/>
            <a:lstStyle/>
            <a:p>
              <a:endParaRPr lang="en-US" sz="2000"/>
            </a:p>
          </p:txBody>
        </p:sp>
        <p:sp>
          <p:nvSpPr>
            <p:cNvPr id="21517" name="Text Box 75"/>
            <p:cNvSpPr txBox="1">
              <a:spLocks noChangeArrowheads="1"/>
            </p:cNvSpPr>
            <p:nvPr/>
          </p:nvSpPr>
          <p:spPr bwMode="auto">
            <a:xfrm>
              <a:off x="1698" y="3148"/>
              <a:ext cx="2256" cy="212"/>
            </a:xfrm>
            <a:prstGeom prst="rect">
              <a:avLst/>
            </a:prstGeom>
            <a:noFill/>
            <a:ln w="9525">
              <a:noFill/>
              <a:miter lim="800000"/>
              <a:headEnd/>
              <a:tailEnd/>
            </a:ln>
          </p:spPr>
          <p:txBody>
            <a:bodyPr>
              <a:spAutoFit/>
            </a:bodyPr>
            <a:lstStyle/>
            <a:p>
              <a:pPr>
                <a:spcBef>
                  <a:spcPct val="50000"/>
                </a:spcBef>
              </a:pPr>
              <a:r>
                <a:rPr lang="en-US" sz="1600"/>
                <a:t>RESOURCES &amp; CONSTRAINTS</a:t>
              </a:r>
            </a:p>
          </p:txBody>
        </p:sp>
      </p:grpSp>
      <p:grpSp>
        <p:nvGrpSpPr>
          <p:cNvPr id="8" name="Group 78"/>
          <p:cNvGrpSpPr>
            <a:grpSpLocks/>
          </p:cNvGrpSpPr>
          <p:nvPr/>
        </p:nvGrpSpPr>
        <p:grpSpPr bwMode="auto">
          <a:xfrm>
            <a:off x="1981200" y="2590800"/>
            <a:ext cx="4946650" cy="1023938"/>
            <a:chOff x="1292" y="1152"/>
            <a:chExt cx="3116" cy="645"/>
          </a:xfrm>
        </p:grpSpPr>
        <p:sp>
          <p:nvSpPr>
            <p:cNvPr id="21512" name="AutoShape 9"/>
            <p:cNvSpPr>
              <a:spLocks noChangeArrowheads="1"/>
            </p:cNvSpPr>
            <p:nvPr/>
          </p:nvSpPr>
          <p:spPr bwMode="auto">
            <a:xfrm flipH="1" flipV="1">
              <a:off x="1292"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3" name="AutoShape 10"/>
            <p:cNvSpPr>
              <a:spLocks noChangeArrowheads="1"/>
            </p:cNvSpPr>
            <p:nvPr/>
          </p:nvSpPr>
          <p:spPr bwMode="auto">
            <a:xfrm>
              <a:off x="2754" y="1440"/>
              <a:ext cx="170" cy="336"/>
            </a:xfrm>
            <a:prstGeom prst="downArrow">
              <a:avLst>
                <a:gd name="adj1" fmla="val 71491"/>
                <a:gd name="adj2" fmla="val 85217"/>
              </a:avLst>
            </a:prstGeom>
            <a:solidFill>
              <a:srgbClr val="969696"/>
            </a:solidFill>
            <a:ln w="9525">
              <a:solidFill>
                <a:srgbClr val="000000"/>
              </a:solidFill>
              <a:miter lim="800000"/>
              <a:headEnd/>
              <a:tailEnd/>
            </a:ln>
          </p:spPr>
          <p:txBody>
            <a:bodyPr/>
            <a:lstStyle/>
            <a:p>
              <a:endParaRPr lang="en-US"/>
            </a:p>
          </p:txBody>
        </p:sp>
        <p:sp>
          <p:nvSpPr>
            <p:cNvPr id="21514" name="AutoShape 14"/>
            <p:cNvSpPr>
              <a:spLocks noChangeArrowheads="1"/>
            </p:cNvSpPr>
            <p:nvPr/>
          </p:nvSpPr>
          <p:spPr bwMode="auto">
            <a:xfrm flipV="1">
              <a:off x="3763"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5" name="AutoShape 76"/>
            <p:cNvSpPr>
              <a:spLocks noChangeArrowheads="1"/>
            </p:cNvSpPr>
            <p:nvPr/>
          </p:nvSpPr>
          <p:spPr bwMode="auto">
            <a:xfrm>
              <a:off x="1650" y="1152"/>
              <a:ext cx="2400" cy="384"/>
            </a:xfrm>
            <a:prstGeom prst="cube">
              <a:avLst>
                <a:gd name="adj" fmla="val 25000"/>
              </a:avLst>
            </a:prstGeom>
            <a:solidFill>
              <a:srgbClr val="FFFF00"/>
            </a:solidFill>
            <a:ln w="9525">
              <a:solidFill>
                <a:schemeClr val="tx1"/>
              </a:solidFill>
              <a:miter lim="800000"/>
              <a:headEnd/>
              <a:tailEnd/>
            </a:ln>
          </p:spPr>
          <p:txBody>
            <a:bodyPr wrap="none" anchor="ctr"/>
            <a:lstStyle/>
            <a:p>
              <a:pPr algn="ctr"/>
              <a:r>
                <a:rPr lang="en-US"/>
                <a:t>PROJECT</a:t>
              </a:r>
            </a:p>
          </p:txBody>
        </p:sp>
      </p:gr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62000" y="381000"/>
            <a:ext cx="7924800" cy="1143000"/>
          </a:xfrm>
        </p:spPr>
        <p:txBody>
          <a:bodyPr rtlCol="0">
            <a:normAutofit fontScale="90000"/>
          </a:bodyPr>
          <a:lstStyle/>
          <a:p>
            <a:pPr algn="ctr" eaLnBrk="1" fontAlgn="auto" hangingPunct="1">
              <a:spcAft>
                <a:spcPts val="0"/>
              </a:spcAft>
              <a:defRPr/>
            </a:pPr>
            <a:r>
              <a:rPr lang="en-US" dirty="0" smtClean="0">
                <a:solidFill>
                  <a:schemeClr val="tx1">
                    <a:lumMod val="50000"/>
                  </a:schemeClr>
                </a:solidFill>
              </a:rPr>
              <a:t>Toxic Popcorn</a:t>
            </a:r>
            <a:br>
              <a:rPr lang="en-US" dirty="0" smtClean="0">
                <a:solidFill>
                  <a:schemeClr val="tx1">
                    <a:lumMod val="50000"/>
                  </a:schemeClr>
                </a:solidFill>
              </a:rPr>
            </a:br>
            <a:endParaRPr lang="en-US" dirty="0" smtClean="0">
              <a:solidFill>
                <a:schemeClr val="tx1">
                  <a:lumMod val="50000"/>
                </a:schemeClr>
              </a:solidFill>
            </a:endParaRPr>
          </a:p>
        </p:txBody>
      </p:sp>
      <p:sp>
        <p:nvSpPr>
          <p:cNvPr id="28675" name="Content Placeholder 2"/>
          <p:cNvSpPr>
            <a:spLocks noGrp="1"/>
          </p:cNvSpPr>
          <p:nvPr>
            <p:ph idx="1"/>
          </p:nvPr>
        </p:nvSpPr>
        <p:spPr>
          <a:xfrm>
            <a:off x="838200" y="1371600"/>
            <a:ext cx="7693025" cy="3724275"/>
          </a:xfrm>
        </p:spPr>
        <p:txBody>
          <a:bodyPr>
            <a:normAutofit fontScale="85000" lnSpcReduction="20000"/>
          </a:bodyPr>
          <a:lstStyle/>
          <a:p>
            <a:pPr eaLnBrk="1" hangingPunct="1">
              <a:buFont typeface="Wingdings" pitchFamily="2" charset="2"/>
              <a:buNone/>
              <a:defRPr/>
            </a:pPr>
            <a:r>
              <a:rPr lang="en-US" b="1" dirty="0" smtClean="0">
                <a:solidFill>
                  <a:schemeClr val="tx1">
                    <a:lumMod val="50000"/>
                  </a:schemeClr>
                </a:solidFill>
              </a:rPr>
              <a:t>Scenario </a:t>
            </a:r>
          </a:p>
          <a:p>
            <a:pPr eaLnBrk="1" hangingPunct="1">
              <a:buFont typeface="Wingdings" pitchFamily="2" charset="2"/>
              <a:buNone/>
              <a:defRPr/>
            </a:pPr>
            <a:r>
              <a:rPr lang="en-US" b="1" dirty="0" smtClean="0">
                <a:solidFill>
                  <a:schemeClr val="tx1">
                    <a:lumMod val="50000"/>
                  </a:schemeClr>
                </a:solidFill>
              </a:rPr>
              <a:t/>
            </a:r>
            <a:br>
              <a:rPr lang="en-US" b="1" dirty="0" smtClean="0">
                <a:solidFill>
                  <a:schemeClr val="tx1">
                    <a:lumMod val="50000"/>
                  </a:schemeClr>
                </a:solidFill>
              </a:rPr>
            </a:br>
            <a:r>
              <a:rPr lang="en-US" dirty="0" smtClean="0">
                <a:solidFill>
                  <a:schemeClr val="tx1">
                    <a:lumMod val="50000"/>
                  </a:schemeClr>
                </a:solidFill>
              </a:rPr>
              <a:t>A can of highly toxic popcorn has contaminated a circle of approximately 4 feet in diameter.  The toxic area extends to the ceiling.  If the toxic popcorn is not transferred to a safe container for decontamination, it will contaminate the region  The popcorn is estimated to have a safe life of exactly 15 minutes before it explodes.  It’s up to you to save the day! </a:t>
            </a:r>
          </a:p>
          <a:p>
            <a:pPr eaLnBrk="1" hangingPunct="1">
              <a:buFont typeface="Wingdings" pitchFamily="2" charset="2"/>
              <a:buNone/>
              <a:defRPr/>
            </a:pPr>
            <a:endParaRPr lang="en-US" sz="24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0" y="1143000"/>
            <a:ext cx="9144000" cy="3724275"/>
          </a:xfrm>
        </p:spPr>
        <p:txBody>
          <a:bodyPr rtlCol="0">
            <a:noAutofit/>
          </a:bodyPr>
          <a:lstStyle/>
          <a:p>
            <a:pPr eaLnBrk="1" fontAlgn="auto" hangingPunct="1">
              <a:spcAft>
                <a:spcPts val="0"/>
              </a:spcAft>
              <a:buFont typeface="Wingdings" pitchFamily="2" charset="2"/>
              <a:buNone/>
              <a:defRPr/>
            </a:pPr>
            <a:endParaRPr lang="en-US" sz="2400" dirty="0" smtClean="0">
              <a:solidFill>
                <a:schemeClr val="tx1">
                  <a:lumMod val="50000"/>
                </a:schemeClr>
              </a:solidFill>
            </a:endParaRPr>
          </a:p>
          <a:p>
            <a:pPr eaLnBrk="1" fontAlgn="auto" hangingPunct="1">
              <a:spcAft>
                <a:spcPts val="0"/>
              </a:spcAft>
              <a:buFont typeface="Wingdings" pitchFamily="2" charset="2"/>
              <a:buNone/>
              <a:defRPr/>
            </a:pPr>
            <a:r>
              <a:rPr lang="en-US" sz="3200" dirty="0" smtClean="0">
                <a:solidFill>
                  <a:schemeClr val="tx1">
                    <a:lumMod val="50000"/>
                  </a:schemeClr>
                </a:solidFill>
              </a:rPr>
              <a:t>Inside the circle you will find two cans.  One</a:t>
            </a:r>
          </a:p>
          <a:p>
            <a:pPr marL="0" indent="0" eaLnBrk="1" fontAlgn="auto" hangingPunct="1">
              <a:spcAft>
                <a:spcPts val="0"/>
              </a:spcAft>
              <a:buFont typeface="Wingdings" pitchFamily="2" charset="2"/>
              <a:buNone/>
              <a:defRPr/>
            </a:pPr>
            <a:r>
              <a:rPr lang="en-US" sz="3200" dirty="0" smtClean="0">
                <a:solidFill>
                  <a:schemeClr val="tx1">
                    <a:lumMod val="50000"/>
                  </a:schemeClr>
                </a:solidFill>
              </a:rPr>
              <a:t>(unsafe container) is half full of the toxic</a:t>
            </a:r>
          </a:p>
          <a:p>
            <a:pPr marL="0" indent="0" eaLnBrk="1" fontAlgn="auto" hangingPunct="1">
              <a:spcAft>
                <a:spcPts val="0"/>
              </a:spcAft>
              <a:buFont typeface="Wingdings" pitchFamily="2" charset="2"/>
              <a:buNone/>
              <a:defRPr/>
            </a:pPr>
            <a:r>
              <a:rPr lang="en-US" sz="3200" dirty="0" smtClean="0">
                <a:solidFill>
                  <a:schemeClr val="tx1">
                    <a:lumMod val="50000"/>
                  </a:schemeClr>
                </a:solidFill>
              </a:rPr>
              <a:t>popcorn. The other (safe) container is available for decontamination. Find a way to collaboratively to safely transfer the toxic popcorn from the unsafe container to the safe container, using only the materials provided to you</a:t>
            </a:r>
            <a:r>
              <a:rPr lang="en-US" sz="3200" b="1" dirty="0" smtClean="0">
                <a:solidFill>
                  <a:schemeClr val="tx1">
                    <a:lumMod val="50000"/>
                  </a:schemeClr>
                </a:solidFill>
              </a:rPr>
              <a:t>.  </a:t>
            </a:r>
            <a:endParaRPr lang="en-US" sz="3200" dirty="0" smtClean="0">
              <a:solidFill>
                <a:schemeClr val="tx1">
                  <a:lumMod val="50000"/>
                </a:schemeClr>
              </a:solidFill>
            </a:endParaRPr>
          </a:p>
          <a:p>
            <a:pPr eaLnBrk="1" fontAlgn="auto" hangingPunct="1">
              <a:spcAft>
                <a:spcPts val="0"/>
              </a:spcAft>
              <a:buFont typeface="Wingdings" pitchFamily="2" charset="2"/>
              <a:buNone/>
              <a:defRPr/>
            </a:pPr>
            <a:r>
              <a:rPr lang="en-US" sz="3200" b="1" dirty="0" smtClean="0">
                <a:solidFill>
                  <a:schemeClr val="tx1">
                    <a:lumMod val="50000"/>
                  </a:schemeClr>
                </a:solidFill>
              </a:rPr>
              <a:t> </a:t>
            </a:r>
            <a:endParaRPr lang="en-US" sz="2400" dirty="0" smtClean="0">
              <a:solidFill>
                <a:schemeClr val="tx1">
                  <a:lumMod val="50000"/>
                </a:schemeClr>
              </a:solidFill>
            </a:endParaRPr>
          </a:p>
          <a:p>
            <a:pPr eaLnBrk="1" fontAlgn="auto" hangingPunct="1">
              <a:spcAft>
                <a:spcPts val="0"/>
              </a:spcAft>
              <a:buFont typeface="Wingdings" pitchFamily="2" charset="2"/>
              <a:buNone/>
              <a:defRPr/>
            </a:pPr>
            <a:endParaRPr lang="en-US" sz="2400" dirty="0" smtClean="0">
              <a:solidFill>
                <a:schemeClr val="tx1">
                  <a:lumMod val="50000"/>
                </a:schemeClr>
              </a:solidFill>
            </a:endParaRPr>
          </a:p>
          <a:p>
            <a:pPr eaLnBrk="1" fontAlgn="auto" hangingPunct="1">
              <a:spcAft>
                <a:spcPts val="0"/>
              </a:spcAft>
              <a:buFont typeface="Wingdings" pitchFamily="2" charset="2"/>
              <a:buNone/>
              <a:defRPr/>
            </a:pPr>
            <a:endParaRPr lang="en-US" sz="1600" dirty="0" smtClean="0">
              <a:solidFill>
                <a:schemeClr val="tx1">
                  <a:lumMod val="50000"/>
                </a:schemeClr>
              </a:solidFill>
            </a:endParaRPr>
          </a:p>
        </p:txBody>
      </p:sp>
      <p:sp>
        <p:nvSpPr>
          <p:cNvPr id="4" name="Rectangle 3"/>
          <p:cNvSpPr/>
          <p:nvPr/>
        </p:nvSpPr>
        <p:spPr>
          <a:xfrm>
            <a:off x="0" y="304800"/>
            <a:ext cx="9144000" cy="584200"/>
          </a:xfrm>
          <a:prstGeom prst="rect">
            <a:avLst/>
          </a:prstGeom>
        </p:spPr>
        <p:txBody>
          <a:bodyPr>
            <a:spAutoFit/>
          </a:bodyPr>
          <a:lstStyle/>
          <a:p>
            <a:pPr marL="342900" indent="-342900" algn="ctr" fontAlgn="auto">
              <a:spcBef>
                <a:spcPct val="20000"/>
              </a:spcBef>
              <a:spcAft>
                <a:spcPts val="0"/>
              </a:spcAft>
              <a:buClr>
                <a:srgbClr val="003366"/>
              </a:buClr>
              <a:buSzPct val="75000"/>
              <a:defRPr/>
            </a:pPr>
            <a:r>
              <a:rPr lang="en-US" sz="3200" b="1" dirty="0">
                <a:solidFill>
                  <a:schemeClr val="tx1">
                    <a:lumMod val="50000"/>
                  </a:schemeClr>
                </a:solidFill>
                <a:latin typeface="+mj-lt"/>
                <a:ea typeface="+mj-ea"/>
                <a:cs typeface="+mj-cs"/>
              </a:rPr>
              <a:t>Challenge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600200"/>
            <a:ext cx="8686800" cy="3724275"/>
          </a:xfrm>
        </p:spPr>
        <p:txBody>
          <a:bodyPr>
            <a:normAutofit fontScale="92500" lnSpcReduction="20000"/>
          </a:bodyPr>
          <a:lstStyle/>
          <a:p>
            <a:pPr eaLnBrk="1" hangingPunct="1">
              <a:defRPr/>
            </a:pPr>
            <a:r>
              <a:rPr lang="en-US" dirty="0" smtClean="0">
                <a:solidFill>
                  <a:schemeClr val="tx1">
                    <a:lumMod val="50000"/>
                  </a:schemeClr>
                </a:solidFill>
              </a:rPr>
              <a:t>No one may cross the plane of the circle with any part of the body.</a:t>
            </a:r>
          </a:p>
          <a:p>
            <a:pPr eaLnBrk="1" hangingPunct="1">
              <a:defRPr/>
            </a:pPr>
            <a:r>
              <a:rPr lang="en-US" dirty="0" smtClean="0">
                <a:solidFill>
                  <a:schemeClr val="tx1">
                    <a:lumMod val="50000"/>
                  </a:schemeClr>
                </a:solidFill>
              </a:rPr>
              <a:t>Only the ropes &amp; tire tube may cross the plane of the circle. </a:t>
            </a:r>
          </a:p>
          <a:p>
            <a:pPr eaLnBrk="1" hangingPunct="1">
              <a:defRPr/>
            </a:pPr>
            <a:r>
              <a:rPr lang="en-US" dirty="0" smtClean="0">
                <a:solidFill>
                  <a:schemeClr val="tx1">
                    <a:lumMod val="50000"/>
                  </a:schemeClr>
                </a:solidFill>
              </a:rPr>
              <a:t>No spills are allowed, or the popcorn will explode.</a:t>
            </a:r>
          </a:p>
          <a:p>
            <a:pPr eaLnBrk="1" hangingPunct="1">
              <a:defRPr/>
            </a:pPr>
            <a:r>
              <a:rPr lang="en-US" dirty="0" smtClean="0">
                <a:solidFill>
                  <a:schemeClr val="tx1">
                    <a:lumMod val="50000"/>
                  </a:schemeClr>
                </a:solidFill>
              </a:rPr>
              <a:t>You may use only the materials provided.</a:t>
            </a:r>
          </a:p>
          <a:p>
            <a:pPr eaLnBrk="1" hangingPunct="1">
              <a:defRPr/>
            </a:pPr>
            <a:r>
              <a:rPr lang="en-US" dirty="0" smtClean="0">
                <a:solidFill>
                  <a:schemeClr val="tx1">
                    <a:lumMod val="50000"/>
                  </a:schemeClr>
                </a:solidFill>
              </a:rPr>
              <a:t>The popcorn must be transferred with in 20 minutes or there will be a disaster. </a:t>
            </a:r>
          </a:p>
        </p:txBody>
      </p:sp>
      <p:sp>
        <p:nvSpPr>
          <p:cNvPr id="50179" name="Rectangle 3"/>
          <p:cNvSpPr>
            <a:spLocks noChangeArrowheads="1"/>
          </p:cNvSpPr>
          <p:nvPr/>
        </p:nvSpPr>
        <p:spPr bwMode="auto">
          <a:xfrm>
            <a:off x="0" y="304800"/>
            <a:ext cx="9144000" cy="584200"/>
          </a:xfrm>
          <a:prstGeom prst="rect">
            <a:avLst/>
          </a:prstGeom>
          <a:noFill/>
          <a:ln w="9525">
            <a:noFill/>
            <a:miter lim="800000"/>
            <a:headEnd/>
            <a:tailEnd/>
          </a:ln>
        </p:spPr>
        <p:txBody>
          <a:bodyPr>
            <a:spAutoFit/>
          </a:bodyPr>
          <a:lstStyle/>
          <a:p>
            <a:pPr marL="342900" indent="-342900" algn="ctr" fontAlgn="auto">
              <a:spcBef>
                <a:spcPct val="20000"/>
              </a:spcBef>
              <a:spcAft>
                <a:spcPts val="0"/>
              </a:spcAft>
              <a:buClr>
                <a:srgbClr val="003366"/>
              </a:buClr>
              <a:buSzPct val="75000"/>
              <a:defRPr/>
            </a:pPr>
            <a:r>
              <a:rPr lang="en-US" sz="3200" b="1" dirty="0">
                <a:solidFill>
                  <a:schemeClr val="tx1">
                    <a:lumMod val="50000"/>
                  </a:schemeClr>
                </a:solidFill>
                <a:latin typeface="+mj-lt"/>
                <a:ea typeface="+mj-ea"/>
                <a:cs typeface="+mj-cs"/>
              </a:rPr>
              <a:t>Criteria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609600" y="2819400"/>
            <a:ext cx="8077200" cy="979488"/>
          </a:xfrm>
          <a:prstGeom prst="rect">
            <a:avLst/>
          </a:prstGeom>
          <a:noFill/>
          <a:ln w="9525">
            <a:noFill/>
            <a:miter lim="800000"/>
            <a:headEnd/>
            <a:tailEnd/>
          </a:ln>
        </p:spPr>
        <p:txBody>
          <a:bodyPr>
            <a:spAutoFit/>
          </a:bodyPr>
          <a:lstStyle/>
          <a:p>
            <a:pPr algn="ctr">
              <a:lnSpc>
                <a:spcPct val="90000"/>
              </a:lnSpc>
            </a:pPr>
            <a:r>
              <a:rPr lang="en-US" sz="3200"/>
              <a:t>State and defend positions with evidence and sound argument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457200" y="2667000"/>
            <a:ext cx="8305800" cy="979488"/>
          </a:xfrm>
          <a:prstGeom prst="rect">
            <a:avLst/>
          </a:prstGeom>
          <a:noFill/>
          <a:ln w="9525">
            <a:noFill/>
            <a:miter lim="800000"/>
            <a:headEnd/>
            <a:tailEnd/>
          </a:ln>
        </p:spPr>
        <p:txBody>
          <a:bodyPr>
            <a:spAutoFit/>
          </a:bodyPr>
          <a:lstStyle/>
          <a:p>
            <a:pPr algn="ctr">
              <a:lnSpc>
                <a:spcPct val="90000"/>
              </a:lnSpc>
            </a:pPr>
            <a:r>
              <a:rPr lang="en-US" sz="3200"/>
              <a:t>Become more flexible in processing information and meeting obligations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229600" cy="584200"/>
          </a:xfrm>
          <a:prstGeom prst="rect">
            <a:avLst/>
          </a:prstGeom>
          <a:noFill/>
        </p:spPr>
        <p:txBody>
          <a:bodyPr>
            <a:spAutoFit/>
          </a:bodyPr>
          <a:lstStyle/>
          <a:p>
            <a:pPr algn="ctr">
              <a:defRPr/>
            </a:pPr>
            <a:r>
              <a:rPr lang="en-US" sz="3200" dirty="0" smtClean="0">
                <a:solidFill>
                  <a:schemeClr val="tx1">
                    <a:lumMod val="50000"/>
                  </a:schemeClr>
                </a:solidFill>
                <a:latin typeface="+mj-lt"/>
              </a:rPr>
              <a:t>Why Do PBL</a:t>
            </a:r>
            <a:r>
              <a:rPr lang="en-US" sz="3200" dirty="0">
                <a:solidFill>
                  <a:schemeClr val="tx1">
                    <a:lumMod val="50000"/>
                  </a:schemeClr>
                </a:solidFill>
                <a:latin typeface="+mj-lt"/>
              </a:rPr>
              <a:t>?</a:t>
            </a:r>
          </a:p>
        </p:txBody>
      </p:sp>
      <p:sp>
        <p:nvSpPr>
          <p:cNvPr id="4" name="TextBox 3"/>
          <p:cNvSpPr txBox="1"/>
          <p:nvPr/>
        </p:nvSpPr>
        <p:spPr>
          <a:xfrm>
            <a:off x="457200" y="1219200"/>
            <a:ext cx="8382000" cy="5262563"/>
          </a:xfrm>
          <a:prstGeom prst="rect">
            <a:avLst/>
          </a:prstGeom>
          <a:noFill/>
        </p:spPr>
        <p:txBody>
          <a:bodyPr>
            <a:spAutoFit/>
          </a:bodyPr>
          <a:lstStyle/>
          <a:p>
            <a:pPr>
              <a:defRPr/>
            </a:pPr>
            <a:r>
              <a:rPr lang="en-US" sz="2400" dirty="0">
                <a:solidFill>
                  <a:schemeClr val="tx1">
                    <a:lumMod val="50000"/>
                  </a:schemeClr>
                </a:solidFill>
                <a:latin typeface="+mn-lt"/>
              </a:rPr>
              <a:t>Think critically and be able to analyze and solve complex, real-world problems</a:t>
            </a:r>
          </a:p>
          <a:p>
            <a:pPr>
              <a:defRPr/>
            </a:pPr>
            <a:endParaRPr lang="en-US" sz="2400" dirty="0">
              <a:solidFill>
                <a:schemeClr val="tx1">
                  <a:lumMod val="50000"/>
                </a:schemeClr>
              </a:solidFill>
              <a:latin typeface="+mn-lt"/>
            </a:endParaRPr>
          </a:p>
          <a:p>
            <a:pPr>
              <a:defRPr/>
            </a:pPr>
            <a:r>
              <a:rPr lang="en-US" sz="2400" dirty="0">
                <a:solidFill>
                  <a:schemeClr val="tx1">
                    <a:lumMod val="50000"/>
                  </a:schemeClr>
                </a:solidFill>
                <a:latin typeface="+mn-lt"/>
              </a:rPr>
              <a:t>Find, evaluate, and use appropriate learning resources</a:t>
            </a:r>
          </a:p>
          <a:p>
            <a:pPr>
              <a:defRPr/>
            </a:pPr>
            <a:endParaRPr lang="en-US" sz="2400" dirty="0">
              <a:solidFill>
                <a:schemeClr val="tx1">
                  <a:lumMod val="50000"/>
                </a:schemeClr>
              </a:solidFill>
              <a:latin typeface="+mn-lt"/>
            </a:endParaRPr>
          </a:p>
          <a:p>
            <a:pPr>
              <a:defRPr/>
            </a:pPr>
            <a:r>
              <a:rPr lang="en-US" sz="2400" dirty="0">
                <a:solidFill>
                  <a:schemeClr val="tx1">
                    <a:lumMod val="50000"/>
                  </a:schemeClr>
                </a:solidFill>
                <a:latin typeface="+mn-lt"/>
              </a:rPr>
              <a:t>Work individually and cooperatively in teams and small groups</a:t>
            </a:r>
          </a:p>
          <a:p>
            <a:pPr>
              <a:defRPr/>
            </a:pPr>
            <a:endParaRPr lang="en-US" sz="2400" dirty="0">
              <a:solidFill>
                <a:schemeClr val="tx1">
                  <a:lumMod val="50000"/>
                </a:schemeClr>
              </a:solidFill>
              <a:latin typeface="+mn-lt"/>
            </a:endParaRPr>
          </a:p>
          <a:p>
            <a:pPr>
              <a:defRPr/>
            </a:pPr>
            <a:r>
              <a:rPr lang="en-US" sz="2400" dirty="0">
                <a:solidFill>
                  <a:schemeClr val="tx1">
                    <a:lumMod val="50000"/>
                  </a:schemeClr>
                </a:solidFill>
                <a:latin typeface="+mn-lt"/>
              </a:rPr>
              <a:t>Demonstrate versatile and effective communication skills, both verbal and written</a:t>
            </a:r>
          </a:p>
          <a:p>
            <a:pPr>
              <a:defRPr/>
            </a:pPr>
            <a:endParaRPr lang="en-US" sz="2400" dirty="0">
              <a:solidFill>
                <a:schemeClr val="tx1">
                  <a:lumMod val="50000"/>
                </a:schemeClr>
              </a:solidFill>
              <a:latin typeface="+mn-lt"/>
            </a:endParaRPr>
          </a:p>
          <a:p>
            <a:pPr>
              <a:defRPr/>
            </a:pPr>
            <a:r>
              <a:rPr lang="en-US" sz="2400" dirty="0">
                <a:solidFill>
                  <a:schemeClr val="tx1">
                    <a:lumMod val="50000"/>
                  </a:schemeClr>
                </a:solidFill>
                <a:latin typeface="+mn-lt"/>
              </a:rPr>
              <a:t>Use content knowledge and develop skills to become life-long learners in order to succeed in a global economy</a:t>
            </a:r>
          </a:p>
          <a:p>
            <a:pPr>
              <a:defRPr/>
            </a:pPr>
            <a:endParaRPr lang="en-US" sz="24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2438400"/>
            <a:ext cx="7543800" cy="1570038"/>
          </a:xfrm>
          <a:prstGeom prst="rect">
            <a:avLst/>
          </a:prstGeom>
          <a:noFill/>
        </p:spPr>
        <p:txBody>
          <a:bodyPr>
            <a:spAutoFit/>
          </a:bodyPr>
          <a:lstStyle/>
          <a:p>
            <a:pPr algn="ctr">
              <a:defRPr/>
            </a:pPr>
            <a:r>
              <a:rPr lang="en-US" sz="3200" dirty="0">
                <a:solidFill>
                  <a:schemeClr val="tx1">
                    <a:lumMod val="50000"/>
                  </a:schemeClr>
                </a:solidFill>
              </a:rPr>
              <a:t>Students Deserve  it </a:t>
            </a:r>
          </a:p>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The World Demands it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latin typeface="Palatino Linotype" pitchFamily="18" charset="0"/>
              </a:rPr>
              <a:t>Why Do PBL?</a:t>
            </a:r>
          </a:p>
        </p:txBody>
      </p:sp>
      <p:sp>
        <p:nvSpPr>
          <p:cNvPr id="3" name="Content Placeholder 2"/>
          <p:cNvSpPr>
            <a:spLocks noGrp="1"/>
          </p:cNvSpPr>
          <p:nvPr>
            <p:ph idx="1"/>
          </p:nvPr>
        </p:nvSpPr>
        <p:spPr>
          <a:xfrm>
            <a:off x="914400" y="1447800"/>
            <a:ext cx="7693025" cy="3724275"/>
          </a:xfrm>
        </p:spPr>
        <p:txBody>
          <a:bodyPr>
            <a:normAutofit fontScale="92500" lnSpcReduction="10000"/>
          </a:bodyPr>
          <a:lstStyle/>
          <a:p>
            <a:pPr marL="273050" indent="-273050" algn="ctr" eaLnBrk="1" hangingPunct="1">
              <a:buClr>
                <a:srgbClr val="EB641B"/>
              </a:buClr>
              <a:buFont typeface="Wingdings 2" pitchFamily="18" charset="2"/>
              <a:buNone/>
              <a:defRPr/>
            </a:pPr>
            <a:r>
              <a:rPr lang="en-US" sz="3200" b="1" dirty="0" smtClean="0">
                <a:solidFill>
                  <a:schemeClr val="tx1">
                    <a:lumMod val="50000"/>
                  </a:schemeClr>
                </a:solidFill>
                <a:latin typeface="Palatino Linotype" pitchFamily="18" charset="0"/>
                <a:cs typeface="Arial" charset="0"/>
              </a:rPr>
              <a:t>The National Problem:</a:t>
            </a:r>
          </a:p>
          <a:p>
            <a:pPr marL="273050" indent="-273050" algn="ctr" eaLnBrk="1" hangingPunct="1">
              <a:buClr>
                <a:srgbClr val="EB641B"/>
              </a:buClr>
              <a:buFont typeface="Wingdings 2" pitchFamily="18" charset="2"/>
              <a:buNone/>
              <a:defRPr/>
            </a:pPr>
            <a:endParaRPr lang="en-US" sz="1800" b="1" dirty="0" smtClean="0">
              <a:solidFill>
                <a:schemeClr val="tx1">
                  <a:lumMod val="50000"/>
                </a:schemeClr>
              </a:solidFill>
              <a:effectLst>
                <a:outerShdw blurRad="38100" dist="38100" dir="2700000" algn="tl">
                  <a:srgbClr val="C0C0C0"/>
                </a:outerShdw>
              </a:effectLst>
              <a:latin typeface="Palatino Linotype" pitchFamily="18" charset="0"/>
              <a:cs typeface="Arial" charset="0"/>
            </a:endParaRPr>
          </a:p>
          <a:p>
            <a:pPr marL="0" indent="0" algn="ctr" eaLnBrk="1" hangingPunct="1">
              <a:buFont typeface="Wingdings" pitchFamily="2" charset="2"/>
              <a:buNone/>
              <a:defRPr/>
            </a:pPr>
            <a:r>
              <a:rPr lang="en-US" sz="3200" dirty="0" smtClean="0">
                <a:solidFill>
                  <a:schemeClr val="tx1">
                    <a:lumMod val="50000"/>
                  </a:schemeClr>
                </a:solidFill>
                <a:latin typeface="Palatino Linotype" pitchFamily="18" charset="0"/>
              </a:rPr>
              <a:t>As a result of a relative decline in student achievement … and interest of students to pursue Science, Technology, Engineering, Mathematics (STEM)-related careers … </a:t>
            </a:r>
          </a:p>
          <a:p>
            <a:pPr marL="0" indent="0" algn="ctr" eaLnBrk="1" hangingPunct="1">
              <a:buFont typeface="Wingdings" pitchFamily="2" charset="2"/>
              <a:buNone/>
              <a:defRPr/>
            </a:pPr>
            <a:endParaRPr lang="en-US" sz="3200" dirty="0" smtClean="0">
              <a:solidFill>
                <a:schemeClr val="tx1">
                  <a:lumMod val="50000"/>
                </a:schemeClr>
              </a:solidFill>
              <a:latin typeface="Palatino Linotype" pitchFamily="18" charset="0"/>
            </a:endParaRPr>
          </a:p>
          <a:p>
            <a:pPr marL="0" indent="0" algn="ctr" eaLnBrk="1" hangingPunct="1">
              <a:buClr>
                <a:srgbClr val="EB641B"/>
              </a:buClr>
              <a:buFont typeface="Wingdings 2" pitchFamily="18" charset="2"/>
              <a:buNone/>
              <a:defRPr/>
            </a:pPr>
            <a:r>
              <a:rPr lang="en-US" sz="3200" dirty="0" smtClean="0">
                <a:solidFill>
                  <a:schemeClr val="tx1">
                    <a:lumMod val="50000"/>
                  </a:schemeClr>
                </a:solidFill>
                <a:latin typeface="Palatino Linotype" pitchFamily="18" charset="0"/>
              </a:rPr>
              <a:t>the United States IS AT RISK.</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924800" cy="1143000"/>
          </a:xfrm>
        </p:spPr>
        <p:txBody>
          <a:bodyPr>
            <a:normAutofit/>
          </a:bodyPr>
          <a:lstStyle/>
          <a:p>
            <a:pPr algn="ctr">
              <a:defRPr/>
            </a:pPr>
            <a:r>
              <a:rPr lang="en-US" sz="3600" dirty="0" smtClean="0">
                <a:solidFill>
                  <a:schemeClr val="tx1">
                    <a:lumMod val="50000"/>
                  </a:schemeClr>
                </a:solidFill>
                <a:latin typeface="Palatino Linotype" pitchFamily="18" charset="0"/>
              </a:rPr>
              <a:t>Why Do PBL?</a:t>
            </a:r>
          </a:p>
        </p:txBody>
      </p:sp>
      <p:sp>
        <p:nvSpPr>
          <p:cNvPr id="3" name="Content Placeholder 2"/>
          <p:cNvSpPr>
            <a:spLocks noGrp="1"/>
          </p:cNvSpPr>
          <p:nvPr>
            <p:ph idx="1"/>
          </p:nvPr>
        </p:nvSpPr>
        <p:spPr>
          <a:xfrm>
            <a:off x="304800" y="1371600"/>
            <a:ext cx="8839200" cy="3724275"/>
          </a:xfrm>
        </p:spPr>
        <p:txBody>
          <a:bodyPr>
            <a:normAutofit fontScale="85000" lnSpcReduction="20000"/>
          </a:bodyPr>
          <a:lstStyle/>
          <a:p>
            <a:pPr marL="365125" indent="-255588" eaLnBrk="1" hangingPunct="1">
              <a:defRPr/>
            </a:pPr>
            <a:r>
              <a:rPr lang="en-US" dirty="0" smtClean="0">
                <a:solidFill>
                  <a:schemeClr val="tx1">
                    <a:lumMod val="50000"/>
                  </a:schemeClr>
                </a:solidFill>
                <a:latin typeface="Palatino Linotype" pitchFamily="18" charset="0"/>
              </a:rPr>
              <a:t>In the US only 15% of the undergraduates receive their degrees in natural sciences or engineering.  </a:t>
            </a:r>
          </a:p>
          <a:p>
            <a:pPr marL="365125" indent="-255588" eaLnBrk="1" hangingPunct="1">
              <a:buFont typeface="Wingdings" pitchFamily="2" charset="2"/>
              <a:buNone/>
              <a:defRPr/>
            </a:pPr>
            <a:endParaRPr lang="en-US" dirty="0" smtClean="0">
              <a:solidFill>
                <a:schemeClr val="tx1">
                  <a:lumMod val="50000"/>
                </a:schemeClr>
              </a:solidFill>
              <a:latin typeface="Palatino Linotype" pitchFamily="18" charset="0"/>
            </a:endParaRPr>
          </a:p>
          <a:p>
            <a:pPr marL="365125" indent="-255588" eaLnBrk="1" hangingPunct="1">
              <a:defRPr/>
            </a:pPr>
            <a:r>
              <a:rPr lang="en-US" dirty="0" smtClean="0">
                <a:solidFill>
                  <a:schemeClr val="tx1">
                    <a:lumMod val="50000"/>
                  </a:schemeClr>
                </a:solidFill>
                <a:latin typeface="Palatino Linotype" pitchFamily="18" charset="0"/>
              </a:rPr>
              <a:t>Past 3 years alone, China &amp; India have doubled production of 3- and 4-year degrees in engineering, computers science and IT, while the US production of engineers is stagnant and CS and IT have doubled.</a:t>
            </a:r>
          </a:p>
          <a:p>
            <a:pPr marL="365125" indent="-255588" eaLnBrk="1" hangingPunct="1">
              <a:defRPr/>
            </a:pPr>
            <a:endParaRPr lang="en-US" dirty="0" smtClean="0">
              <a:solidFill>
                <a:schemeClr val="tx1">
                  <a:lumMod val="50000"/>
                </a:schemeClr>
              </a:solidFill>
              <a:latin typeface="Palatino Linotype" pitchFamily="18" charset="0"/>
            </a:endParaRPr>
          </a:p>
          <a:p>
            <a:pPr marL="365125" indent="-255588" algn="ctr">
              <a:buNone/>
              <a:defRPr/>
            </a:pPr>
            <a:r>
              <a:rPr lang="en-US" dirty="0" smtClean="0">
                <a:solidFill>
                  <a:schemeClr val="tx1">
                    <a:lumMod val="50000"/>
                  </a:schemeClr>
                </a:solidFill>
                <a:latin typeface="Palatino Linotype" pitchFamily="18" charset="0"/>
              </a:rPr>
              <a:t>Losing Interest</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latin typeface="Palatino Linotype" pitchFamily="18" charset="0"/>
              </a:rPr>
              <a:t>Why Do PBL?</a:t>
            </a:r>
          </a:p>
        </p:txBody>
      </p:sp>
      <p:sp>
        <p:nvSpPr>
          <p:cNvPr id="18435" name="Content Placeholder 2"/>
          <p:cNvSpPr>
            <a:spLocks noGrp="1"/>
          </p:cNvSpPr>
          <p:nvPr>
            <p:ph idx="1"/>
          </p:nvPr>
        </p:nvSpPr>
        <p:spPr>
          <a:xfrm>
            <a:off x="304800" y="1752600"/>
            <a:ext cx="8839200" cy="3724275"/>
          </a:xfrm>
        </p:spPr>
        <p:txBody>
          <a:bodyPr>
            <a:normAutofit fontScale="92500"/>
          </a:bodyPr>
          <a:lstStyle/>
          <a:p>
            <a:pPr marL="365125" indent="-255588" eaLnBrk="1" hangingPunct="1">
              <a:defRPr/>
            </a:pPr>
            <a:r>
              <a:rPr lang="en-US" sz="3200" dirty="0" smtClean="0">
                <a:solidFill>
                  <a:schemeClr val="tx1">
                    <a:lumMod val="50000"/>
                  </a:schemeClr>
                </a:solidFill>
                <a:latin typeface="Palatino Linotype" pitchFamily="18" charset="0"/>
              </a:rPr>
              <a:t>In 2003, US 15 years olds ranked 24</a:t>
            </a:r>
            <a:r>
              <a:rPr lang="en-US" sz="3200" baseline="30000" dirty="0" smtClean="0">
                <a:solidFill>
                  <a:schemeClr val="tx1">
                    <a:lumMod val="50000"/>
                  </a:schemeClr>
                </a:solidFill>
                <a:latin typeface="Palatino Linotype" pitchFamily="18" charset="0"/>
              </a:rPr>
              <a:t>th</a:t>
            </a:r>
            <a:r>
              <a:rPr lang="en-US" sz="3200" dirty="0" smtClean="0">
                <a:solidFill>
                  <a:schemeClr val="tx1">
                    <a:lumMod val="50000"/>
                  </a:schemeClr>
                </a:solidFill>
                <a:latin typeface="Palatino Linotype" pitchFamily="18" charset="0"/>
              </a:rPr>
              <a:t> out of 40 countries that participated in an exam that assessed students abilities to apply mathematical concepts to real world problems</a:t>
            </a:r>
          </a:p>
          <a:p>
            <a:pPr marL="365125" indent="-255588" eaLnBrk="1" hangingPunct="1">
              <a:buFont typeface="Wingdings" pitchFamily="2" charset="2"/>
              <a:buNone/>
              <a:defRPr/>
            </a:pPr>
            <a:endParaRPr lang="en-US" sz="3200" dirty="0" smtClean="0">
              <a:solidFill>
                <a:schemeClr val="tx1">
                  <a:lumMod val="50000"/>
                </a:schemeClr>
              </a:solidFill>
              <a:latin typeface="Palatino Linotype" pitchFamily="18" charset="0"/>
            </a:endParaRPr>
          </a:p>
          <a:p>
            <a:pPr marL="365125" indent="-255588" eaLnBrk="1" hangingPunct="1">
              <a:defRPr/>
            </a:pPr>
            <a:r>
              <a:rPr lang="en-US" sz="3200" dirty="0" smtClean="0">
                <a:solidFill>
                  <a:schemeClr val="tx1">
                    <a:lumMod val="50000"/>
                  </a:schemeClr>
                </a:solidFill>
                <a:latin typeface="Palatino Linotype" pitchFamily="18" charset="0"/>
              </a:rPr>
              <a:t>56% of engineering PhDs in the US are awarded to foreign-born students.</a:t>
            </a:r>
          </a:p>
          <a:p>
            <a:pPr marL="365125" indent="-255588" eaLnBrk="1" hangingPunct="1">
              <a:defRPr/>
            </a:pPr>
            <a:endParaRPr lang="en-US" dirty="0" smtClean="0">
              <a:solidFill>
                <a:schemeClr val="tx1">
                  <a:lumMod val="50000"/>
                </a:schemeClr>
              </a:solidFill>
              <a:latin typeface="Palatino Linotype" pitchFamily="18" charset="0"/>
            </a:endParaRPr>
          </a:p>
          <a:p>
            <a:pPr marL="365125" indent="-255588" algn="ctr" eaLnBrk="1" hangingPunct="1">
              <a:buNone/>
              <a:defRPr/>
            </a:pPr>
            <a:endParaRPr lang="en-US" sz="3200" dirty="0" smtClean="0">
              <a:solidFill>
                <a:schemeClr val="tx1">
                  <a:lumMod val="50000"/>
                </a:schemeClr>
              </a:solidFill>
              <a:latin typeface="Palatino Linotype"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rPr>
              <a:t>What does the research say about PBL?</a:t>
            </a:r>
          </a:p>
        </p:txBody>
      </p:sp>
      <p:sp>
        <p:nvSpPr>
          <p:cNvPr id="8195" name="Content Placeholder 2"/>
          <p:cNvSpPr>
            <a:spLocks noGrp="1"/>
          </p:cNvSpPr>
          <p:nvPr>
            <p:ph idx="1"/>
          </p:nvPr>
        </p:nvSpPr>
        <p:spPr>
          <a:xfrm>
            <a:off x="838200" y="2209800"/>
            <a:ext cx="7693025" cy="3724275"/>
          </a:xfrm>
        </p:spPr>
        <p:txBody>
          <a:bodyPr/>
          <a:lstStyle/>
          <a:p>
            <a:pPr algn="ctr">
              <a:buFont typeface="Wingdings" pitchFamily="2" charset="2"/>
              <a:buNone/>
              <a:defRPr/>
            </a:pPr>
            <a:r>
              <a:rPr lang="en-US" sz="3200" dirty="0" smtClean="0">
                <a:solidFill>
                  <a:schemeClr val="tx1">
                    <a:lumMod val="50000"/>
                  </a:schemeClr>
                </a:solidFill>
                <a:latin typeface="Palatino Linotype" pitchFamily="18" charset="0"/>
              </a:rPr>
              <a:t>A three-year 1997 study of two secondary schools -- one that used open-ended projects and one that used more traditional, direct instruction -- found striking differences in understanding and standardized achievement data in mathematics.</a:t>
            </a:r>
          </a:p>
          <a:p>
            <a:pPr>
              <a:defRPr/>
            </a:pPr>
            <a:endParaRPr lang="en-US" sz="36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latin typeface="Palatino Linotype" pitchFamily="18" charset="0"/>
              </a:rPr>
              <a:t>Why Do PBL?</a:t>
            </a:r>
          </a:p>
        </p:txBody>
      </p:sp>
      <p:sp>
        <p:nvSpPr>
          <p:cNvPr id="19459" name="Content Placeholder 2"/>
          <p:cNvSpPr>
            <a:spLocks noGrp="1"/>
          </p:cNvSpPr>
          <p:nvPr>
            <p:ph idx="1"/>
          </p:nvPr>
        </p:nvSpPr>
        <p:spPr>
          <a:xfrm>
            <a:off x="381000" y="1676400"/>
            <a:ext cx="8458200" cy="3724275"/>
          </a:xfrm>
        </p:spPr>
        <p:txBody>
          <a:bodyPr>
            <a:normAutofit fontScale="85000" lnSpcReduction="20000"/>
          </a:bodyPr>
          <a:lstStyle/>
          <a:p>
            <a:pPr>
              <a:defRPr/>
            </a:pPr>
            <a:r>
              <a:rPr lang="en-US" dirty="0" smtClean="0">
                <a:solidFill>
                  <a:schemeClr val="tx1">
                    <a:lumMod val="50000"/>
                  </a:schemeClr>
                </a:solidFill>
                <a:latin typeface="Palatino Linotype" pitchFamily="18" charset="0"/>
                <a:cs typeface="Arial" charset="0"/>
              </a:rPr>
              <a:t>Although US fourth graders score well against international competition, they fall near the    bottom or dead last by 12th grade in   Mathematics and Science, respectively.</a:t>
            </a:r>
          </a:p>
          <a:p>
            <a:pPr>
              <a:buFont typeface="Wingdings" pitchFamily="2" charset="2"/>
              <a:buNone/>
              <a:defRPr/>
            </a:pPr>
            <a:endParaRPr lang="en-US" dirty="0" smtClean="0">
              <a:solidFill>
                <a:schemeClr val="tx1">
                  <a:lumMod val="50000"/>
                </a:schemeClr>
              </a:solidFill>
              <a:latin typeface="Palatino Linotype" pitchFamily="18" charset="0"/>
              <a:cs typeface="Arial" charset="0"/>
            </a:endParaRPr>
          </a:p>
          <a:p>
            <a:pPr>
              <a:defRPr/>
            </a:pPr>
            <a:r>
              <a:rPr lang="en-US" dirty="0" smtClean="0">
                <a:solidFill>
                  <a:schemeClr val="tx1">
                    <a:lumMod val="50000"/>
                  </a:schemeClr>
                </a:solidFill>
                <a:latin typeface="Palatino Linotype" pitchFamily="18" charset="0"/>
              </a:rPr>
              <a:t> </a:t>
            </a:r>
            <a:r>
              <a:rPr lang="en-US" dirty="0" smtClean="0">
                <a:solidFill>
                  <a:schemeClr val="tx1">
                    <a:lumMod val="50000"/>
                  </a:schemeClr>
                </a:solidFill>
                <a:latin typeface="Palatino Linotype" pitchFamily="18" charset="0"/>
                <a:cs typeface="Arial" charset="0"/>
              </a:rPr>
              <a:t>In 2004 chemical companies closed 70 facilities in the United States and have tagged 40 more for shutdown.  Of 120 new chemical plants around the world 1 will be in the United States. 50 will be in China.</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Framework for 21st Century Learning </a:t>
            </a:r>
            <a:br>
              <a:rPr lang="en-US" sz="3200" smtClean="0"/>
            </a:br>
            <a:endParaRPr lang="en-US" sz="3200" smtClean="0"/>
          </a:p>
        </p:txBody>
      </p:sp>
      <p:sp>
        <p:nvSpPr>
          <p:cNvPr id="39939" name="Rectangle 1"/>
          <p:cNvSpPr>
            <a:spLocks noChangeArrowheads="1"/>
          </p:cNvSpPr>
          <p:nvPr/>
        </p:nvSpPr>
        <p:spPr bwMode="auto">
          <a:xfrm>
            <a:off x="0" y="6211888"/>
            <a:ext cx="9144000" cy="646112"/>
          </a:xfrm>
          <a:prstGeom prst="rect">
            <a:avLst/>
          </a:prstGeom>
          <a:noFill/>
          <a:ln w="9525">
            <a:noFill/>
            <a:miter lim="800000"/>
            <a:headEnd/>
            <a:tailEnd/>
          </a:ln>
        </p:spPr>
        <p:txBody>
          <a:bodyPr>
            <a:spAutoFit/>
          </a:bodyPr>
          <a:lstStyle/>
          <a:p>
            <a:pPr algn="ctr"/>
            <a:r>
              <a:rPr lang="en-US">
                <a:hlinkClick r:id="rId3"/>
              </a:rPr>
              <a:t>http://www.21stcenturyskills.org/route21/</a:t>
            </a:r>
            <a:endParaRPr lang="en-US"/>
          </a:p>
          <a:p>
            <a:pPr algn="ctr"/>
            <a:endParaRPr lang="en-US"/>
          </a:p>
        </p:txBody>
      </p:sp>
      <p:pic>
        <p:nvPicPr>
          <p:cNvPr id="39940" name="Picture 2" descr="rainbow_web 0710"/>
          <p:cNvPicPr>
            <a:picLocks noChangeAspect="1" noChangeArrowheads="1"/>
          </p:cNvPicPr>
          <p:nvPr/>
        </p:nvPicPr>
        <p:blipFill>
          <a:blip r:embed="rId4" cstate="print"/>
          <a:srcRect/>
          <a:stretch>
            <a:fillRect/>
          </a:stretch>
        </p:blipFill>
        <p:spPr bwMode="auto">
          <a:xfrm>
            <a:off x="228600" y="1371600"/>
            <a:ext cx="86868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228600" y="457200"/>
            <a:ext cx="8915400" cy="5632450"/>
          </a:xfrm>
          <a:prstGeom prst="rect">
            <a:avLst/>
          </a:prstGeom>
          <a:solidFill>
            <a:schemeClr val="bg1"/>
          </a:solidFill>
          <a:ln w="9525">
            <a:noFill/>
            <a:miter lim="800000"/>
            <a:headEnd/>
            <a:tailEnd/>
          </a:ln>
        </p:spPr>
        <p:txBody>
          <a:bodyPr>
            <a:spAutoFit/>
          </a:bodyPr>
          <a:lstStyle/>
          <a:p>
            <a:pPr algn="ctr">
              <a:defRPr/>
            </a:pPr>
            <a:r>
              <a:rPr lang="en-US" dirty="0">
                <a:solidFill>
                  <a:schemeClr val="tx1">
                    <a:lumMod val="50000"/>
                  </a:schemeClr>
                </a:solidFill>
              </a:rPr>
              <a:t>The standard includes six strands, which reflect the </a:t>
            </a:r>
          </a:p>
          <a:p>
            <a:pPr algn="ctr">
              <a:defRPr/>
            </a:pPr>
            <a:r>
              <a:rPr lang="en-US" dirty="0">
                <a:solidFill>
                  <a:schemeClr val="tx1">
                    <a:lumMod val="50000"/>
                  </a:schemeClr>
                </a:solidFill>
                <a:hlinkClick r:id="rId3"/>
              </a:rPr>
              <a:t>Framework for 21st Century Learning</a:t>
            </a:r>
            <a:r>
              <a:rPr lang="en-US" dirty="0">
                <a:solidFill>
                  <a:schemeClr val="tx1">
                    <a:lumMod val="50000"/>
                  </a:schemeClr>
                </a:solidFill>
              </a:rPr>
              <a:t>: </a:t>
            </a:r>
          </a:p>
          <a:p>
            <a:pPr>
              <a:defRPr/>
            </a:pPr>
            <a:r>
              <a:rPr lang="en-US" u="sng" dirty="0">
                <a:solidFill>
                  <a:schemeClr val="tx1">
                    <a:lumMod val="50000"/>
                  </a:schemeClr>
                </a:solidFill>
              </a:rPr>
              <a:t>21</a:t>
            </a:r>
            <a:r>
              <a:rPr lang="en-US" u="sng" baseline="30000" dirty="0">
                <a:solidFill>
                  <a:schemeClr val="tx1">
                    <a:lumMod val="50000"/>
                  </a:schemeClr>
                </a:solidFill>
              </a:rPr>
              <a:t>st</a:t>
            </a:r>
            <a:r>
              <a:rPr lang="en-US" u="sng" dirty="0">
                <a:solidFill>
                  <a:schemeClr val="tx1">
                    <a:lumMod val="50000"/>
                  </a:schemeClr>
                </a:solidFill>
              </a:rPr>
              <a:t> Century  Skills</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Critical Thinking and Problem Solving</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Creativity and Innovation</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Collaboration, Teamwork, and Leadership</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Cross-Cultural Understanding and Interpersonal </a:t>
            </a:r>
          </a:p>
          <a:p>
            <a:pPr>
              <a:defRPr/>
            </a:pPr>
            <a:r>
              <a:rPr lang="en-US" dirty="0">
                <a:solidFill>
                  <a:schemeClr val="tx1">
                    <a:lumMod val="50000"/>
                  </a:schemeClr>
                </a:solidFill>
              </a:rPr>
              <a:t>  Communication </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Communication and Media Fluency</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Accountability, Productivity, and Ethics</a:t>
            </a:r>
          </a:p>
          <a:p>
            <a:pPr>
              <a:buFont typeface="Arial" charset="0"/>
              <a:buChar char="•"/>
              <a:defRPr/>
            </a:pPr>
            <a:endParaRPr lang="en-US" dirty="0">
              <a:solidFill>
                <a:schemeClr val="tx1">
                  <a:lumMod val="50000"/>
                </a:schemeClr>
              </a:solidFill>
            </a:endParaRPr>
          </a:p>
          <a:p>
            <a:pPr>
              <a:defRPr/>
            </a:pPr>
            <a:r>
              <a:rPr lang="en-US" dirty="0">
                <a:solidFill>
                  <a:schemeClr val="tx1">
                    <a:lumMod val="50000"/>
                  </a:schemeClr>
                </a:solidFill>
              </a:rPr>
              <a:t>Understanding by Design </a:t>
            </a:r>
            <a:r>
              <a:rPr lang="en-US" dirty="0" err="1">
                <a:solidFill>
                  <a:schemeClr val="tx1">
                    <a:lumMod val="50000"/>
                  </a:schemeClr>
                </a:solidFill>
                <a:hlinkClick r:id="rId4" action="ppaction://hlinkfile"/>
              </a:rPr>
              <a:t>UbD</a:t>
            </a:r>
            <a:r>
              <a:rPr lang="en-US" dirty="0">
                <a:solidFill>
                  <a:schemeClr val="tx1">
                    <a:lumMod val="50000"/>
                  </a:schemeClr>
                </a:solidFill>
              </a:rPr>
              <a:t> template (lesson plan development) </a:t>
            </a:r>
          </a:p>
          <a:p>
            <a:pPr>
              <a:buFont typeface="Arial" charset="0"/>
              <a:buChar char="•"/>
              <a:defRPr/>
            </a:pPr>
            <a:endParaRPr lang="en-US" dirty="0">
              <a:solidFill>
                <a:schemeClr val="tx1">
                  <a:lumMod val="50000"/>
                </a:schemeClr>
              </a:solidFill>
            </a:endParaRPr>
          </a:p>
          <a:p>
            <a:pPr algn="ctr">
              <a:defRPr/>
            </a:pPr>
            <a:r>
              <a:rPr lang="en-US" dirty="0">
                <a:solidFill>
                  <a:schemeClr val="tx1">
                    <a:lumMod val="50000"/>
                  </a:schemeClr>
                </a:solidFill>
                <a:hlinkClick r:id="rId5"/>
              </a:rPr>
              <a:t>http://www.state.nj.us/education/cccs/2009/final.htm</a:t>
            </a:r>
            <a:r>
              <a:rPr lang="en-US" dirty="0">
                <a:solidFill>
                  <a:schemeClr val="tx1">
                    <a:lumMod val="50000"/>
                  </a:schemeClr>
                </a:solidFill>
              </a:rPr>
              <a:t> </a:t>
            </a:r>
          </a:p>
        </p:txBody>
      </p:sp>
      <p:sp>
        <p:nvSpPr>
          <p:cNvPr id="40963" name="TextBox 2"/>
          <p:cNvSpPr txBox="1">
            <a:spLocks noChangeArrowheads="1"/>
          </p:cNvSpPr>
          <p:nvPr/>
        </p:nvSpPr>
        <p:spPr bwMode="auto">
          <a:xfrm>
            <a:off x="6248400" y="1676400"/>
            <a:ext cx="2667000" cy="2308225"/>
          </a:xfrm>
          <a:prstGeom prst="rect">
            <a:avLst/>
          </a:prstGeom>
          <a:noFill/>
          <a:ln w="9525">
            <a:solidFill>
              <a:schemeClr val="accent1"/>
            </a:solidFill>
            <a:miter lim="800000"/>
            <a:headEnd/>
            <a:tailEnd/>
          </a:ln>
        </p:spPr>
        <p:txBody>
          <a:bodyPr>
            <a:spAutoFit/>
          </a:bodyPr>
          <a:lstStyle/>
          <a:p>
            <a:r>
              <a:rPr lang="en-US" u="sng"/>
              <a:t>21</a:t>
            </a:r>
            <a:r>
              <a:rPr lang="en-US" u="sng" baseline="30000"/>
              <a:t>st</a:t>
            </a:r>
            <a:r>
              <a:rPr lang="en-US" u="sng"/>
              <a:t> Century Themes</a:t>
            </a:r>
          </a:p>
          <a:p>
            <a:endParaRPr lang="en-US"/>
          </a:p>
          <a:p>
            <a:r>
              <a:rPr lang="en-US"/>
              <a:t>Global Awareness</a:t>
            </a:r>
          </a:p>
          <a:p>
            <a:r>
              <a:rPr lang="en-US"/>
              <a:t>Financial, Economic, Business,  and Entrepreneurial Literacy</a:t>
            </a:r>
          </a:p>
          <a:p>
            <a:r>
              <a:rPr lang="en-US"/>
              <a:t>Civic Literacy</a:t>
            </a:r>
          </a:p>
          <a:p>
            <a:r>
              <a:rPr lang="en-US"/>
              <a:t>Health Literacy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2209800"/>
            <a:ext cx="8153400" cy="1143000"/>
          </a:xfrm>
        </p:spPr>
        <p:txBody>
          <a:bodyPr/>
          <a:lstStyle/>
          <a:p>
            <a:pPr algn="ctr">
              <a:defRPr/>
            </a:pPr>
            <a:r>
              <a:rPr lang="en-US" dirty="0" smtClean="0">
                <a:solidFill>
                  <a:schemeClr val="tx1">
                    <a:lumMod val="50000"/>
                  </a:schemeClr>
                </a:solidFill>
              </a:rPr>
              <a:t>BIE Article on PBL</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US" sz="4000" dirty="0" smtClean="0">
                <a:latin typeface="Arial" charset="0"/>
                <a:cs typeface="Arial" charset="0"/>
              </a:rPr>
              <a:t>Common Features of Project Based Learning</a:t>
            </a:r>
          </a:p>
        </p:txBody>
      </p:sp>
    </p:spTree>
  </p:cSld>
  <p:clrMapOvr>
    <a:masterClrMapping/>
  </p:clrMapOvr>
  <p:transition>
    <p:wheel spokes="8"/>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4"/>
          <p:cNvSpPr>
            <a:spLocks noGrp="1"/>
          </p:cNvSpPr>
          <p:nvPr>
            <p:ph sz="half" idx="1"/>
          </p:nvPr>
        </p:nvSpPr>
        <p:spPr>
          <a:xfrm>
            <a:off x="457200" y="533400"/>
            <a:ext cx="8229600" cy="2362200"/>
          </a:xfrm>
        </p:spPr>
        <p:txBody>
          <a:bodyPr>
            <a:noAutofit/>
          </a:bodyPr>
          <a:lstStyle/>
          <a:p>
            <a:pPr algn="ctr" eaLnBrk="1" hangingPunct="1">
              <a:buFont typeface="Arial" charset="0"/>
              <a:buNone/>
            </a:pPr>
            <a:r>
              <a:rPr lang="en-US" dirty="0" smtClean="0"/>
              <a:t>Students engage in real world issues where students define and solve problems that are meaningful to them.</a:t>
            </a:r>
          </a:p>
          <a:p>
            <a:pPr algn="ctr" eaLnBrk="1" hangingPunct="1">
              <a:buFont typeface="Arial" charset="0"/>
              <a:buNone/>
            </a:pPr>
            <a:endParaRPr lang="en-US" dirty="0" smtClean="0"/>
          </a:p>
          <a:p>
            <a:pPr algn="ctr" eaLnBrk="1" hangingPunct="1">
              <a:buFont typeface="Arial" charset="0"/>
              <a:buNone/>
            </a:pPr>
            <a:r>
              <a:rPr lang="en-US" sz="3200" b="1" dirty="0" smtClean="0"/>
              <a:t>PBL usually begins with a Scenario</a:t>
            </a:r>
          </a:p>
          <a:p>
            <a:pPr algn="ctr" eaLnBrk="1" hangingPunct="1">
              <a:buFont typeface="Arial" charset="0"/>
              <a:buNone/>
            </a:pPr>
            <a:endParaRPr lang="en-US" sz="3200" b="1" dirty="0" smtClean="0"/>
          </a:p>
          <a:p>
            <a:pPr algn="ctr">
              <a:buNone/>
            </a:pPr>
            <a:r>
              <a:rPr lang="en-US" sz="3200" dirty="0" smtClean="0"/>
              <a:t>They begin to Brainstorm and ask questions</a:t>
            </a:r>
          </a:p>
          <a:p>
            <a:pPr algn="ctr">
              <a:buNone/>
            </a:pPr>
            <a:endParaRPr lang="en-US" sz="3200" b="1" dirty="0" smtClean="0"/>
          </a:p>
          <a:p>
            <a:pPr eaLnBrk="1" hangingPunct="1"/>
            <a:endParaRPr lang="en-US" sz="2000" dirty="0" smtClean="0"/>
          </a:p>
        </p:txBody>
      </p:sp>
    </p:spTree>
  </p:cSld>
  <p:clrMapOvr>
    <a:masterClrMapping/>
  </p:clrMapOvr>
  <p:transition>
    <p:wheel spokes="8"/>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09800"/>
            <a:ext cx="8001000" cy="646331"/>
          </a:xfrm>
          <a:prstGeom prst="rect">
            <a:avLst/>
          </a:prstGeom>
          <a:noFill/>
        </p:spPr>
        <p:txBody>
          <a:bodyPr wrap="square" rtlCol="0">
            <a:spAutoFit/>
          </a:bodyPr>
          <a:lstStyle/>
          <a:p>
            <a:pPr algn="ctr"/>
            <a:r>
              <a:rPr lang="en-US" sz="3600" dirty="0" smtClean="0"/>
              <a:t>Examples of  Scenarios</a:t>
            </a:r>
            <a:endParaRPr lang="en-US" sz="3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09600" y="1371600"/>
            <a:ext cx="8077200" cy="4524315"/>
          </a:xfrm>
          <a:prstGeom prst="rect">
            <a:avLst/>
          </a:prstGeom>
          <a:noFill/>
          <a:ln w="9525">
            <a:noFill/>
            <a:miter lim="800000"/>
            <a:headEnd/>
            <a:tailEnd/>
          </a:ln>
        </p:spPr>
        <p:txBody>
          <a:bodyPr>
            <a:spAutoFit/>
          </a:bodyPr>
          <a:lstStyle/>
          <a:p>
            <a:pPr algn="ctr"/>
            <a:r>
              <a:rPr lang="en-US" sz="3200" dirty="0"/>
              <a:t>Students learn and practice team building and social skills by working in cooperative teams and sometimes with people in the </a:t>
            </a:r>
            <a:r>
              <a:rPr lang="en-US" sz="3200" dirty="0" smtClean="0"/>
              <a:t>community</a:t>
            </a:r>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838200" y="1828800"/>
            <a:ext cx="7543800" cy="2308324"/>
          </a:xfrm>
          <a:prstGeom prst="rect">
            <a:avLst/>
          </a:prstGeom>
          <a:noFill/>
          <a:ln w="9525">
            <a:noFill/>
            <a:miter lim="800000"/>
            <a:headEnd/>
            <a:tailEnd/>
          </a:ln>
        </p:spPr>
        <p:txBody>
          <a:bodyPr>
            <a:spAutoFit/>
          </a:bodyPr>
          <a:lstStyle/>
          <a:p>
            <a:pPr algn="ctr"/>
            <a:r>
              <a:rPr lang="en-US" sz="3600" dirty="0"/>
              <a:t>Students use critical thinking, planning skills, problem solving skills, and research in order to solve the problem</a:t>
            </a:r>
            <a:r>
              <a:rPr lang="en-US" sz="3600" dirty="0" smtClean="0"/>
              <a:t>.</a:t>
            </a:r>
          </a:p>
          <a:p>
            <a:pPr algn="ctr"/>
            <a:endParaRPr lang="en-US" sz="36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838200" y="1295400"/>
            <a:ext cx="7543800" cy="1754188"/>
          </a:xfrm>
          <a:prstGeom prst="rect">
            <a:avLst/>
          </a:prstGeom>
          <a:noFill/>
          <a:ln w="9525">
            <a:noFill/>
            <a:miter lim="800000"/>
            <a:headEnd/>
            <a:tailEnd/>
          </a:ln>
        </p:spPr>
        <p:txBody>
          <a:bodyPr>
            <a:spAutoFit/>
          </a:bodyPr>
          <a:lstStyle/>
          <a:p>
            <a:pPr algn="ctr"/>
            <a:r>
              <a:rPr lang="en-US" sz="3600" dirty="0"/>
              <a:t>Students apply skills based on a specific content area in a variety of ways as they work on the project.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0"/>
            <a:ext cx="8229600" cy="1143000"/>
          </a:xfrm>
        </p:spPr>
        <p:txBody>
          <a:bodyPr>
            <a:normAutofit/>
          </a:bodyPr>
          <a:lstStyle/>
          <a:p>
            <a:pPr algn="ctr"/>
            <a:r>
              <a:rPr lang="en-US" sz="3600" dirty="0" smtClean="0"/>
              <a:t>What does the research say about PBL?</a:t>
            </a:r>
          </a:p>
        </p:txBody>
      </p:sp>
      <p:sp>
        <p:nvSpPr>
          <p:cNvPr id="9219" name="Content Placeholder 2"/>
          <p:cNvSpPr>
            <a:spLocks noGrp="1"/>
          </p:cNvSpPr>
          <p:nvPr>
            <p:ph idx="1"/>
          </p:nvPr>
        </p:nvSpPr>
        <p:spPr>
          <a:xfrm>
            <a:off x="838200" y="1219200"/>
            <a:ext cx="7693025" cy="4333875"/>
          </a:xfrm>
        </p:spPr>
        <p:txBody>
          <a:bodyPr>
            <a:normAutofit fontScale="85000" lnSpcReduction="10000"/>
          </a:bodyPr>
          <a:lstStyle/>
          <a:p>
            <a:pPr algn="ctr">
              <a:buFont typeface="Wingdings" pitchFamily="2" charset="2"/>
              <a:buNone/>
              <a:defRPr/>
            </a:pPr>
            <a:r>
              <a:rPr lang="en-US" dirty="0" smtClean="0">
                <a:solidFill>
                  <a:schemeClr val="tx1">
                    <a:lumMod val="50000"/>
                  </a:schemeClr>
                </a:solidFill>
              </a:rPr>
              <a:t> </a:t>
            </a:r>
            <a:r>
              <a:rPr lang="en-US" dirty="0" smtClean="0">
                <a:solidFill>
                  <a:schemeClr val="tx1">
                    <a:lumMod val="50000"/>
                  </a:schemeClr>
                </a:solidFill>
                <a:latin typeface="Palatino Linotype" pitchFamily="18" charset="0"/>
              </a:rPr>
              <a:t>The study by Jo </a:t>
            </a:r>
            <a:r>
              <a:rPr lang="en-US" dirty="0" err="1" smtClean="0">
                <a:solidFill>
                  <a:schemeClr val="tx1">
                    <a:lumMod val="50000"/>
                  </a:schemeClr>
                </a:solidFill>
                <a:latin typeface="Palatino Linotype" pitchFamily="18" charset="0"/>
              </a:rPr>
              <a:t>Boaler</a:t>
            </a:r>
            <a:r>
              <a:rPr lang="en-US" dirty="0" smtClean="0">
                <a:solidFill>
                  <a:schemeClr val="tx1">
                    <a:lumMod val="50000"/>
                  </a:schemeClr>
                </a:solidFill>
                <a:latin typeface="Palatino Linotype" pitchFamily="18" charset="0"/>
              </a:rPr>
              <a:t>, at Stanford University, found that students at a project-based school did better than those at the more traditional school both on math problems requiring analytical or conceptual thought and on those considered rote, that is, those requiring memory of a rule or formula. </a:t>
            </a:r>
          </a:p>
          <a:p>
            <a:pPr algn="ctr">
              <a:buFont typeface="Wingdings" pitchFamily="2" charset="2"/>
              <a:buNone/>
              <a:defRPr/>
            </a:pPr>
            <a:endParaRPr lang="en-US" dirty="0" smtClean="0">
              <a:solidFill>
                <a:schemeClr val="tx1">
                  <a:lumMod val="50000"/>
                </a:schemeClr>
              </a:solidFill>
              <a:latin typeface="Palatino Linotype" pitchFamily="18" charset="0"/>
            </a:endParaRPr>
          </a:p>
          <a:p>
            <a:pPr algn="ctr">
              <a:buFont typeface="Wingdings" pitchFamily="2" charset="2"/>
              <a:buNone/>
              <a:defRPr/>
            </a:pPr>
            <a:r>
              <a:rPr lang="en-US" dirty="0" smtClean="0">
                <a:solidFill>
                  <a:schemeClr val="tx1">
                    <a:lumMod val="50000"/>
                  </a:schemeClr>
                </a:solidFill>
                <a:latin typeface="Palatino Linotype" pitchFamily="18" charset="0"/>
              </a:rPr>
              <a:t>Three times as many students at the project-based school received the top grade achievable on the national examination in math.</a:t>
            </a:r>
          </a:p>
          <a:p>
            <a:pPr algn="ctr">
              <a:defRPr/>
            </a:pPr>
            <a:endParaRPr lang="en-US" dirty="0" smtClean="0">
              <a:solidFill>
                <a:schemeClr val="tx1">
                  <a:lumMod val="50000"/>
                </a:schemeClr>
              </a:solidFill>
            </a:endParaRPr>
          </a:p>
          <a:p>
            <a:pPr algn="ctr">
              <a:defRPr/>
            </a:pPr>
            <a:endParaRPr lang="en-US"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381000" y="2057400"/>
            <a:ext cx="8229600" cy="2554288"/>
          </a:xfrm>
          <a:prstGeom prst="rect">
            <a:avLst/>
          </a:prstGeom>
          <a:noFill/>
          <a:ln w="9525">
            <a:noFill/>
            <a:miter lim="800000"/>
            <a:headEnd/>
            <a:tailEnd/>
          </a:ln>
        </p:spPr>
        <p:txBody>
          <a:bodyPr>
            <a:spAutoFit/>
          </a:bodyPr>
          <a:lstStyle/>
          <a:p>
            <a:pPr algn="ctr"/>
            <a:r>
              <a:rPr lang="en-US" sz="3200"/>
              <a:t>Gives students practice in a variety of skills that they will be able to use in future careers or during their adult lives such as responsibility, leadership, and problem solving.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685800" y="2133600"/>
            <a:ext cx="7848600" cy="2062103"/>
          </a:xfrm>
          <a:prstGeom prst="rect">
            <a:avLst/>
          </a:prstGeom>
          <a:noFill/>
          <a:ln w="9525">
            <a:noFill/>
            <a:miter lim="800000"/>
            <a:headEnd/>
            <a:tailEnd/>
          </a:ln>
        </p:spPr>
        <p:txBody>
          <a:bodyPr>
            <a:spAutoFit/>
          </a:bodyPr>
          <a:lstStyle/>
          <a:p>
            <a:pPr algn="ctr"/>
            <a:r>
              <a:rPr lang="en-US" sz="3200" dirty="0"/>
              <a:t>It usually ends with a product or presentation that demonstrates learning and is assessed</a:t>
            </a:r>
            <a:r>
              <a:rPr lang="en-US" sz="3200" dirty="0" smtClean="0"/>
              <a:t>.</a:t>
            </a:r>
          </a:p>
          <a:p>
            <a:pPr algn="ctr"/>
            <a:endParaRPr lang="en-US" sz="3200" dirty="0" smtClean="0"/>
          </a:p>
          <a:p>
            <a:pPr algn="ct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685800" y="1524000"/>
            <a:ext cx="7924800" cy="2062163"/>
          </a:xfrm>
          <a:prstGeom prst="rect">
            <a:avLst/>
          </a:prstGeom>
          <a:noFill/>
          <a:ln w="9525">
            <a:noFill/>
            <a:miter lim="800000"/>
            <a:headEnd/>
            <a:tailEnd/>
          </a:ln>
        </p:spPr>
        <p:txBody>
          <a:bodyPr>
            <a:spAutoFit/>
          </a:bodyPr>
          <a:lstStyle/>
          <a:p>
            <a:pPr algn="ctr"/>
            <a:r>
              <a:rPr lang="en-US" sz="3200" dirty="0"/>
              <a:t>Includes expectations for the </a:t>
            </a:r>
            <a:r>
              <a:rPr lang="en-US" sz="3200" dirty="0" smtClean="0"/>
              <a:t>project, </a:t>
            </a:r>
            <a:r>
              <a:rPr lang="en-US" sz="3200" dirty="0"/>
              <a:t>based on the learning outcome. These are stated at the beginning of the project and are linked to state standards.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sz="half" idx="1"/>
          </p:nvPr>
        </p:nvSpPr>
        <p:spPr>
          <a:xfrm>
            <a:off x="609600" y="1828800"/>
            <a:ext cx="7772400" cy="2209800"/>
          </a:xfrm>
        </p:spPr>
        <p:txBody>
          <a:bodyPr/>
          <a:lstStyle/>
          <a:p>
            <a:pPr algn="ctr" eaLnBrk="1" hangingPunct="1">
              <a:buFont typeface="Arial" charset="0"/>
              <a:buNone/>
            </a:pPr>
            <a:r>
              <a:rPr lang="en-US" sz="3600" smtClean="0"/>
              <a:t>Includes reflection activities that help students to think critically about their experiences. </a:t>
            </a:r>
          </a:p>
        </p:txBody>
      </p:sp>
    </p:spTree>
  </p:cSld>
  <p:clrMapOvr>
    <a:masterClrMapping/>
  </p:clrMapOvr>
  <p:transition>
    <p:wheel spokes="8"/>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0" descr="PBL_process.jpg"/>
          <p:cNvPicPr>
            <a:picLocks noChangeAspect="1" noChangeArrowheads="1"/>
          </p:cNvPicPr>
          <p:nvPr/>
        </p:nvPicPr>
        <p:blipFill>
          <a:blip r:embed="rId3" cstate="print"/>
          <a:srcRect/>
          <a:stretch>
            <a:fillRect/>
          </a:stretch>
        </p:blipFill>
        <p:spPr bwMode="auto">
          <a:xfrm>
            <a:off x="914400" y="0"/>
            <a:ext cx="7543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143000"/>
          </a:xfrm>
        </p:spPr>
        <p:txBody>
          <a:bodyPr>
            <a:normAutofit fontScale="90000"/>
          </a:bodyPr>
          <a:lstStyle/>
          <a:p>
            <a:r>
              <a:rPr lang="en-US" dirty="0" smtClean="0">
                <a:solidFill>
                  <a:schemeClr val="tx1">
                    <a:lumMod val="50000"/>
                  </a:schemeClr>
                </a:solidFill>
                <a:latin typeface="Times New Roman" pitchFamily="18" charset="0"/>
              </a:rPr>
              <a:t>Benefits and Obstacles of PBL </a:t>
            </a:r>
            <a:br>
              <a:rPr lang="en-US" dirty="0" smtClean="0">
                <a:solidFill>
                  <a:schemeClr val="tx1">
                    <a:lumMod val="50000"/>
                  </a:schemeClr>
                </a:solidFill>
                <a:latin typeface="Times New Roman" pitchFamily="18" charset="0"/>
              </a:rPr>
            </a:b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rtlCol="0">
            <a:normAutofit/>
          </a:bodyPr>
          <a:lstStyle/>
          <a:p>
            <a:pP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PBL Benefits</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Subtitle 2"/>
          <p:cNvSpPr>
            <a:spLocks noGrp="1"/>
          </p:cNvSpPr>
          <p:nvPr>
            <p:ph type="subTitle" idx="1"/>
          </p:nvPr>
        </p:nvSpPr>
        <p:spPr>
          <a:xfrm>
            <a:off x="293688" y="1922463"/>
            <a:ext cx="8609012" cy="4548187"/>
          </a:xfrm>
        </p:spPr>
        <p:txBody>
          <a:bodyPr rtlCol="0">
            <a:normAutofit fontScale="70000" lnSpcReduction="20000"/>
          </a:bodyPr>
          <a:lstStyle/>
          <a:p>
            <a:pPr algn="l" eaLnBrk="1" fontAlgn="auto" hangingPunct="1">
              <a:spcAft>
                <a:spcPts val="0"/>
              </a:spcAft>
              <a:buFont typeface="Arial"/>
              <a:buChar char="•"/>
              <a:defRPr/>
            </a:pPr>
            <a:r>
              <a:rPr lang="en-US" dirty="0">
                <a:solidFill>
                  <a:schemeClr val="tx1"/>
                </a:solidFill>
              </a:rPr>
              <a:t>Problem-based learning encourages students to take control and become active in their learning.</a:t>
            </a:r>
            <a:r>
              <a:rPr lang="en-US" dirty="0" smtClean="0">
                <a:solidFill>
                  <a:schemeClr val="tx1"/>
                </a:solidFill>
              </a:rPr>
              <a:t> </a:t>
            </a:r>
          </a:p>
          <a:p>
            <a:pPr algn="l" eaLnBrk="1" fontAlgn="auto" hangingPunct="1">
              <a:spcAft>
                <a:spcPts val="0"/>
              </a:spcAft>
              <a:buFont typeface="Arial"/>
              <a:buChar char="•"/>
              <a:defRPr/>
            </a:pPr>
            <a:endParaRPr lang="en-US" dirty="0" smtClean="0"/>
          </a:p>
          <a:p>
            <a:pPr algn="l" eaLnBrk="1" fontAlgn="auto" hangingPunct="1">
              <a:spcAft>
                <a:spcPts val="0"/>
              </a:spcAft>
              <a:buFont typeface="Arial"/>
              <a:buChar char="•"/>
              <a:defRPr/>
            </a:pPr>
            <a:r>
              <a:rPr lang="en-US" dirty="0" smtClean="0">
                <a:solidFill>
                  <a:schemeClr val="tx1"/>
                </a:solidFill>
              </a:rPr>
              <a:t>Research </a:t>
            </a:r>
            <a:r>
              <a:rPr lang="en-US" dirty="0">
                <a:solidFill>
                  <a:schemeClr val="tx1"/>
                </a:solidFill>
              </a:rPr>
              <a:t>tends to suggest that when compared to graduates from a traditional program, PBL graduates are better prepared for professional life with advanced level interpersonal skills, the ability to work effectively in cross and interdisciplinary teams and lifelong learning skills</a:t>
            </a:r>
            <a:r>
              <a:rPr lang="en-US" dirty="0" smtClean="0">
                <a:solidFill>
                  <a:schemeClr val="tx1"/>
                </a:solidFill>
              </a:rPr>
              <a:t>.</a:t>
            </a:r>
          </a:p>
          <a:p>
            <a:pPr algn="l" eaLnBrk="1" fontAlgn="auto" hangingPunct="1">
              <a:spcAft>
                <a:spcPts val="0"/>
              </a:spcAft>
              <a:buFont typeface="Arial" pitchFamily="34" charset="0"/>
              <a:buNone/>
              <a:defRPr/>
            </a:pPr>
            <a:endParaRPr lang="en-US" dirty="0" smtClean="0"/>
          </a:p>
          <a:p>
            <a:pPr algn="l" eaLnBrk="1" fontAlgn="auto" hangingPunct="1">
              <a:spcAft>
                <a:spcPts val="0"/>
              </a:spcAft>
              <a:buFont typeface="Arial"/>
              <a:buChar char="•"/>
              <a:defRPr/>
            </a:pPr>
            <a:r>
              <a:rPr lang="en-US" dirty="0">
                <a:solidFill>
                  <a:schemeClr val="tx1"/>
                </a:solidFill>
              </a:rPr>
              <a:t>As more PBL graduates make their way into the workforce the</a:t>
            </a:r>
            <a:r>
              <a:rPr lang="en-US" dirty="0" smtClean="0">
                <a:solidFill>
                  <a:schemeClr val="tx1"/>
                </a:solidFill>
              </a:rPr>
              <a:t> reputation </a:t>
            </a:r>
            <a:r>
              <a:rPr lang="en-US" dirty="0">
                <a:solidFill>
                  <a:schemeClr val="tx1"/>
                </a:solidFill>
              </a:rPr>
              <a:t>of PBL will grow and it is likely that employers could show preference for graduates with the types of knowledge, skills and attitudes developed and encouraged by problem-based learning</a:t>
            </a:r>
            <a:endParaRPr lang="en-US" dirty="0" smtClean="0">
              <a:solidFill>
                <a:schemeClr val="tx1"/>
              </a:solidFill>
            </a:endParaRPr>
          </a:p>
          <a:p>
            <a:pPr algn="l" eaLnBrk="1" fontAlgn="auto" hangingPunct="1">
              <a:spcAft>
                <a:spcPts val="0"/>
              </a:spcAft>
              <a:buFont typeface="Arial"/>
              <a:buChar char="•"/>
              <a:defRPr/>
            </a:pPr>
            <a:endParaRPr lang="en-US" dirty="0" smtClean="0"/>
          </a:p>
        </p:txBody>
      </p:sp>
      <p:pic>
        <p:nvPicPr>
          <p:cNvPr id="9" name="Picture 8"/>
          <p:cNvPicPr>
            <a:picLocks noChangeAspect="1"/>
          </p:cNvPicPr>
          <p:nvPr/>
        </p:nvPicPr>
        <p:blipFill>
          <a:blip r:embed="rId3" cstate="print"/>
          <a:srcRect/>
          <a:stretch>
            <a:fillRect/>
          </a:stretch>
        </p:blipFill>
        <p:spPr bwMode="auto">
          <a:xfrm>
            <a:off x="685800" y="255588"/>
            <a:ext cx="2220913" cy="16668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34" presetClass="emph" presetSubtype="0" fill="hold" grpId="1"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par>
                                <p:cTn id="15" presetID="48" presetClass="entr" presetSubtype="0" accel="5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9"/>
                                        </p:tgtEl>
                                        <p:attrNameLst>
                                          <p:attrName>ppt_y</p:attrName>
                                        </p:attrNameLst>
                                      </p:cBhvr>
                                      <p:tavLst>
                                        <p:tav tm="0">
                                          <p:val>
                                            <p:strVal val="#ppt_y"/>
                                          </p:val>
                                        </p:tav>
                                        <p:tav tm="100000">
                                          <p:val>
                                            <p:strVal val="#ppt_y"/>
                                          </p:val>
                                        </p:tav>
                                      </p:tavLst>
                                    </p:anim>
                                    <p:animEffect transition="in" filter="fade">
                                      <p:cBhvr>
                                        <p:cTn id="20" dur="1000"/>
                                        <p:tgtEl>
                                          <p:spTgt spid="9"/>
                                        </p:tgtEl>
                                      </p:cBhvr>
                                    </p:animEffect>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45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7500"/>
                            </p:stCondLst>
                            <p:childTnLst>
                              <p:par>
                                <p:cTn id="32" presetID="2" presetClass="entr" presetSubtype="4" accel="50000" decel="50000" fill="hold" grpId="0" nodeType="after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ln w="19050">
                  <a:solidFill>
                    <a:schemeClr val="tx2">
                      <a:tint val="1000"/>
                    </a:schemeClr>
                  </a:solidFill>
                  <a:prstDash val="solid"/>
                </a:ln>
              </a:rPr>
              <a:t>PBL Benefits</a:t>
            </a:r>
            <a:endParaRPr lang="en-US" b="1" dirty="0">
              <a:ln w="19050">
                <a:solidFill>
                  <a:schemeClr val="tx2">
                    <a:tint val="1000"/>
                  </a:schemeClr>
                </a:solidFill>
                <a:prstDash val="solid"/>
              </a:ln>
            </a:endParaRPr>
          </a:p>
        </p:txBody>
      </p:sp>
      <p:sp>
        <p:nvSpPr>
          <p:cNvPr id="3" name="Content Placeholder 2"/>
          <p:cNvSpPr>
            <a:spLocks noGrp="1"/>
          </p:cNvSpPr>
          <p:nvPr>
            <p:ph idx="1"/>
          </p:nvPr>
        </p:nvSpPr>
        <p:spPr>
          <a:xfrm>
            <a:off x="641350" y="2190750"/>
            <a:ext cx="8045450" cy="4327525"/>
          </a:xfrm>
        </p:spPr>
        <p:txBody>
          <a:bodyPr rtlCol="0">
            <a:normAutofit fontScale="77500" lnSpcReduction="20000"/>
          </a:bodyPr>
          <a:lstStyle/>
          <a:p>
            <a:pPr eaLnBrk="1" fontAlgn="auto" hangingPunct="1">
              <a:spcAft>
                <a:spcPts val="0"/>
              </a:spcAft>
              <a:buFont typeface="Wingdings" charset="2"/>
              <a:buChar char=""/>
              <a:defRPr/>
            </a:pPr>
            <a:r>
              <a:rPr lang="en-US" dirty="0"/>
              <a:t>p</a:t>
            </a:r>
            <a:r>
              <a:rPr lang="en-US" dirty="0" smtClean="0"/>
              <a:t>roactive thinkers</a:t>
            </a:r>
          </a:p>
          <a:p>
            <a:pPr eaLnBrk="1" fontAlgn="auto" hangingPunct="1">
              <a:spcAft>
                <a:spcPts val="0"/>
              </a:spcAft>
              <a:buFont typeface="Wingdings" charset="2"/>
              <a:buChar char=""/>
              <a:defRPr/>
            </a:pPr>
            <a:r>
              <a:rPr lang="en-US" dirty="0" smtClean="0"/>
              <a:t>critical thinkers</a:t>
            </a:r>
          </a:p>
          <a:p>
            <a:pPr eaLnBrk="1" fontAlgn="auto" hangingPunct="1">
              <a:spcAft>
                <a:spcPts val="0"/>
              </a:spcAft>
              <a:buFont typeface="Wingdings" charset="2"/>
              <a:buChar char=""/>
              <a:defRPr/>
            </a:pPr>
            <a:r>
              <a:rPr lang="en-US" dirty="0" smtClean="0"/>
              <a:t>problem solvers</a:t>
            </a:r>
          </a:p>
          <a:p>
            <a:pPr eaLnBrk="1" fontAlgn="auto" hangingPunct="1">
              <a:spcAft>
                <a:spcPts val="0"/>
              </a:spcAft>
              <a:buFont typeface="Wingdings" charset="2"/>
              <a:buChar char=""/>
              <a:defRPr/>
            </a:pPr>
            <a:r>
              <a:rPr lang="en-US" dirty="0" smtClean="0"/>
              <a:t>capable of self-assessment</a:t>
            </a:r>
          </a:p>
          <a:p>
            <a:pPr eaLnBrk="1" fontAlgn="auto" hangingPunct="1">
              <a:spcAft>
                <a:spcPts val="0"/>
              </a:spcAft>
              <a:buFont typeface="Wingdings" charset="2"/>
              <a:buChar char=""/>
              <a:defRPr/>
            </a:pPr>
            <a:r>
              <a:rPr lang="en-US" dirty="0" smtClean="0"/>
              <a:t>self-sufficient and self-motivated</a:t>
            </a:r>
          </a:p>
          <a:p>
            <a:pPr eaLnBrk="1" fontAlgn="auto" hangingPunct="1">
              <a:spcAft>
                <a:spcPts val="0"/>
              </a:spcAft>
              <a:buFont typeface="Wingdings" charset="2"/>
              <a:buChar char=""/>
              <a:defRPr/>
            </a:pPr>
            <a:r>
              <a:rPr lang="en-US" dirty="0" smtClean="0"/>
              <a:t>able to find and use appropriate resources</a:t>
            </a:r>
          </a:p>
          <a:p>
            <a:pPr eaLnBrk="1" fontAlgn="auto" hangingPunct="1">
              <a:spcAft>
                <a:spcPts val="0"/>
              </a:spcAft>
              <a:buFont typeface="Wingdings" charset="2"/>
              <a:buChar char=""/>
              <a:defRPr/>
            </a:pPr>
            <a:r>
              <a:rPr lang="en-US" dirty="0" smtClean="0"/>
              <a:t>technologically advanced</a:t>
            </a:r>
          </a:p>
          <a:p>
            <a:pPr eaLnBrk="1" fontAlgn="auto" hangingPunct="1">
              <a:spcAft>
                <a:spcPts val="0"/>
              </a:spcAft>
              <a:buFont typeface="Wingdings" charset="2"/>
              <a:buChar char=""/>
              <a:defRPr/>
            </a:pPr>
            <a:r>
              <a:rPr lang="en-US" dirty="0" smtClean="0"/>
              <a:t>leaders as well as team players</a:t>
            </a:r>
          </a:p>
          <a:p>
            <a:pPr eaLnBrk="1" fontAlgn="auto" hangingPunct="1">
              <a:spcAft>
                <a:spcPts val="0"/>
              </a:spcAft>
              <a:buFont typeface="Wingdings" charset="2"/>
              <a:buChar char=""/>
              <a:defRPr/>
            </a:pPr>
            <a:r>
              <a:rPr lang="en-US" dirty="0" smtClean="0"/>
              <a:t>capable of communicating ideas and listening to others</a:t>
            </a:r>
          </a:p>
          <a:p>
            <a:pPr eaLnBrk="1" fontAlgn="auto" hangingPunct="1">
              <a:spcAft>
                <a:spcPts val="0"/>
              </a:spcAft>
              <a:buFont typeface="Wingdings" charset="2"/>
              <a:buChar char=""/>
              <a:defRPr/>
            </a:pPr>
            <a:r>
              <a:rPr lang="en-US" dirty="0" smtClean="0"/>
              <a:t>eager to jump into the next challenge or problem situation</a:t>
            </a:r>
            <a:endParaRPr lang="en-US" dirty="0"/>
          </a:p>
        </p:txBody>
      </p:sp>
      <p:sp>
        <p:nvSpPr>
          <p:cNvPr id="4" name="TextBox 3"/>
          <p:cNvSpPr txBox="1">
            <a:spLocks noChangeArrowheads="1"/>
          </p:cNvSpPr>
          <p:nvPr/>
        </p:nvSpPr>
        <p:spPr bwMode="auto">
          <a:xfrm>
            <a:off x="641350" y="1417638"/>
            <a:ext cx="8045450" cy="369887"/>
          </a:xfrm>
          <a:prstGeom prst="rect">
            <a:avLst/>
          </a:prstGeom>
          <a:noFill/>
          <a:ln w="9525">
            <a:noFill/>
            <a:miter lim="800000"/>
            <a:headEnd/>
            <a:tailEnd/>
          </a:ln>
        </p:spPr>
        <p:txBody>
          <a:bodyPr>
            <a:spAutoFit/>
          </a:bodyPr>
          <a:lstStyle/>
          <a:p>
            <a:r>
              <a:rPr lang="en-US">
                <a:latin typeface="Cooper Black" pitchFamily="18" charset="0"/>
              </a:rPr>
              <a:t>PBL learners become: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0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3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from="(-#ppt_w/2)" to="(#ppt_x)" calcmode="lin" valueType="num">
                                      <p:cBhvr>
                                        <p:cTn id="19" dur="600" fill="hold">
                                          <p:stCondLst>
                                            <p:cond delay="0"/>
                                          </p:stCondLst>
                                        </p:cTn>
                                        <p:tgtEl>
                                          <p:spTgt spid="4"/>
                                        </p:tgtEl>
                                        <p:attrNameLst>
                                          <p:attrName>ppt_x</p:attrName>
                                        </p:attrNameLst>
                                      </p:cBhvr>
                                    </p:anim>
                                    <p:anim from="0" to="-1.0" calcmode="lin" valueType="num">
                                      <p:cBhvr>
                                        <p:cTn id="20" dur="200" decel="50000" autoRev="1" fill="hold">
                                          <p:stCondLst>
                                            <p:cond delay="600"/>
                                          </p:stCondLst>
                                        </p:cTn>
                                        <p:tgtEl>
                                          <p:spTgt spid="4"/>
                                        </p:tgtEl>
                                        <p:attrNameLst>
                                          <p:attrName>xshear</p:attrName>
                                        </p:attrNameLst>
                                      </p:cBhvr>
                                    </p:anim>
                                    <p:animScale>
                                      <p:cBhvr>
                                        <p:cTn id="21" dur="200" decel="100000" autoRev="1" fill="hold">
                                          <p:stCondLst>
                                            <p:cond delay="600"/>
                                          </p:stCondLst>
                                        </p:cTn>
                                        <p:tgtEl>
                                          <p:spTgt spid="4"/>
                                        </p:tgtEl>
                                      </p:cBhvr>
                                      <p:from x="100000" y="100000"/>
                                      <p:to x="80000" y="100000"/>
                                    </p:animScale>
                                    <p:anim by="(#ppt_h/3+#ppt_w*0.1)" calcmode="lin" valueType="num">
                                      <p:cBhvr additive="sum">
                                        <p:cTn id="22" dur="200" decel="100000" autoRev="1" fill="hold">
                                          <p:stCondLst>
                                            <p:cond delay="600"/>
                                          </p:stCondLst>
                                        </p:cTn>
                                        <p:tgtEl>
                                          <p:spTgt spid="4"/>
                                        </p:tgtEl>
                                        <p:attrNameLst>
                                          <p:attrName>ppt_x</p:attrName>
                                        </p:attrNameLst>
                                      </p:cBhvr>
                                    </p:anim>
                                  </p:childTnLst>
                                </p:cTn>
                              </p:par>
                            </p:childTnLst>
                          </p:cTn>
                        </p:par>
                        <p:par>
                          <p:cTn id="23" fill="hold">
                            <p:stCondLst>
                              <p:cond delay="2500"/>
                            </p:stCondLst>
                            <p:childTnLst>
                              <p:par>
                                <p:cTn id="24" presetID="26"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down)">
                                      <p:cBhvr>
                                        <p:cTn id="26" dur="580">
                                          <p:stCondLst>
                                            <p:cond delay="0"/>
                                          </p:stCondLst>
                                        </p:cTn>
                                        <p:tgtEl>
                                          <p:spTgt spid="3">
                                            <p:txEl>
                                              <p:pRg st="0" end="0"/>
                                            </p:txEl>
                                          </p:spTgt>
                                        </p:tgtEl>
                                      </p:cBhvr>
                                    </p:animEffect>
                                    <p:anim calcmode="lin" valueType="num">
                                      <p:cBhvr>
                                        <p:cTn id="2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0" end="0"/>
                                            </p:txEl>
                                          </p:spTgt>
                                        </p:tgtEl>
                                      </p:cBhvr>
                                      <p:to x="100000" y="60000"/>
                                    </p:animScale>
                                    <p:animScale>
                                      <p:cBhvr>
                                        <p:cTn id="33" dur="166" decel="50000">
                                          <p:stCondLst>
                                            <p:cond delay="676"/>
                                          </p:stCondLst>
                                        </p:cTn>
                                        <p:tgtEl>
                                          <p:spTgt spid="3">
                                            <p:txEl>
                                              <p:pRg st="0" end="0"/>
                                            </p:txEl>
                                          </p:spTgt>
                                        </p:tgtEl>
                                      </p:cBhvr>
                                      <p:to x="100000" y="100000"/>
                                    </p:animScale>
                                    <p:animScale>
                                      <p:cBhvr>
                                        <p:cTn id="34" dur="26">
                                          <p:stCondLst>
                                            <p:cond delay="1312"/>
                                          </p:stCondLst>
                                        </p:cTn>
                                        <p:tgtEl>
                                          <p:spTgt spid="3">
                                            <p:txEl>
                                              <p:pRg st="0" end="0"/>
                                            </p:txEl>
                                          </p:spTgt>
                                        </p:tgtEl>
                                      </p:cBhvr>
                                      <p:to x="100000" y="80000"/>
                                    </p:animScale>
                                    <p:animScale>
                                      <p:cBhvr>
                                        <p:cTn id="35" dur="166" decel="50000">
                                          <p:stCondLst>
                                            <p:cond delay="1338"/>
                                          </p:stCondLst>
                                        </p:cTn>
                                        <p:tgtEl>
                                          <p:spTgt spid="3">
                                            <p:txEl>
                                              <p:pRg st="0" end="0"/>
                                            </p:txEl>
                                          </p:spTgt>
                                        </p:tgtEl>
                                      </p:cBhvr>
                                      <p:to x="100000" y="100000"/>
                                    </p:animScale>
                                    <p:animScale>
                                      <p:cBhvr>
                                        <p:cTn id="36" dur="26">
                                          <p:stCondLst>
                                            <p:cond delay="1642"/>
                                          </p:stCondLst>
                                        </p:cTn>
                                        <p:tgtEl>
                                          <p:spTgt spid="3">
                                            <p:txEl>
                                              <p:pRg st="0" end="0"/>
                                            </p:txEl>
                                          </p:spTgt>
                                        </p:tgtEl>
                                      </p:cBhvr>
                                      <p:to x="100000" y="90000"/>
                                    </p:animScale>
                                    <p:animScale>
                                      <p:cBhvr>
                                        <p:cTn id="37" dur="166" decel="50000">
                                          <p:stCondLst>
                                            <p:cond delay="1668"/>
                                          </p:stCondLst>
                                        </p:cTn>
                                        <p:tgtEl>
                                          <p:spTgt spid="3">
                                            <p:txEl>
                                              <p:pRg st="0" end="0"/>
                                            </p:txEl>
                                          </p:spTgt>
                                        </p:tgtEl>
                                      </p:cBhvr>
                                      <p:to x="100000" y="100000"/>
                                    </p:animScale>
                                    <p:animScale>
                                      <p:cBhvr>
                                        <p:cTn id="38" dur="26">
                                          <p:stCondLst>
                                            <p:cond delay="1808"/>
                                          </p:stCondLst>
                                        </p:cTn>
                                        <p:tgtEl>
                                          <p:spTgt spid="3">
                                            <p:txEl>
                                              <p:pRg st="0" end="0"/>
                                            </p:txEl>
                                          </p:spTgt>
                                        </p:tgtEl>
                                      </p:cBhvr>
                                      <p:to x="100000" y="95000"/>
                                    </p:animScale>
                                    <p:animScale>
                                      <p:cBhvr>
                                        <p:cTn id="39" dur="166" decel="50000">
                                          <p:stCondLst>
                                            <p:cond delay="1834"/>
                                          </p:stCondLst>
                                        </p:cTn>
                                        <p:tgtEl>
                                          <p:spTgt spid="3">
                                            <p:txEl>
                                              <p:pRg st="0" end="0"/>
                                            </p:txEl>
                                          </p:spTgt>
                                        </p:tgtEl>
                                      </p:cBhvr>
                                      <p:to x="100000" y="100000"/>
                                    </p:animScale>
                                  </p:childTnLst>
                                </p:cTn>
                              </p:par>
                            </p:childTnLst>
                          </p:cTn>
                        </p:par>
                        <p:par>
                          <p:cTn id="40" fill="hold">
                            <p:stCondLst>
                              <p:cond delay="4500"/>
                            </p:stCondLst>
                            <p:childTnLst>
                              <p:par>
                                <p:cTn id="41" presetID="26" presetClass="entr" presetSubtype="0" fill="hold" grpId="0" nodeType="after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par>
                          <p:cTn id="57" fill="hold">
                            <p:stCondLst>
                              <p:cond delay="6500"/>
                            </p:stCondLst>
                            <p:childTnLst>
                              <p:par>
                                <p:cTn id="58" presetID="26" presetClass="entr" presetSubtype="0" fill="hold" grpId="0" nodeType="afterEffect">
                                  <p:stCondLst>
                                    <p:cond delay="0"/>
                                  </p:stCondLst>
                                  <p:childTnLst>
                                    <p:set>
                                      <p:cBhvr>
                                        <p:cTn id="59" dur="1" fill="hold">
                                          <p:stCondLst>
                                            <p:cond delay="0"/>
                                          </p:stCondLst>
                                        </p:cTn>
                                        <p:tgtEl>
                                          <p:spTgt spid="3">
                                            <p:txEl>
                                              <p:pRg st="2" end="2"/>
                                            </p:txEl>
                                          </p:spTgt>
                                        </p:tgtEl>
                                        <p:attrNameLst>
                                          <p:attrName>style.visibility</p:attrName>
                                        </p:attrNameLst>
                                      </p:cBhvr>
                                      <p:to>
                                        <p:strVal val="visible"/>
                                      </p:to>
                                    </p:set>
                                    <p:animEffect transition="in" filter="wipe(down)">
                                      <p:cBhvr>
                                        <p:cTn id="60" dur="580">
                                          <p:stCondLst>
                                            <p:cond delay="0"/>
                                          </p:stCondLst>
                                        </p:cTn>
                                        <p:tgtEl>
                                          <p:spTgt spid="3">
                                            <p:txEl>
                                              <p:pRg st="2" end="2"/>
                                            </p:txEl>
                                          </p:spTgt>
                                        </p:tgtEl>
                                      </p:cBhvr>
                                    </p:animEffect>
                                    <p:anim calcmode="lin" valueType="num">
                                      <p:cBhvr>
                                        <p:cTn id="6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2" end="2"/>
                                            </p:txEl>
                                          </p:spTgt>
                                        </p:tgtEl>
                                      </p:cBhvr>
                                      <p:to x="100000" y="60000"/>
                                    </p:animScale>
                                    <p:animScale>
                                      <p:cBhvr>
                                        <p:cTn id="67" dur="166" decel="50000">
                                          <p:stCondLst>
                                            <p:cond delay="676"/>
                                          </p:stCondLst>
                                        </p:cTn>
                                        <p:tgtEl>
                                          <p:spTgt spid="3">
                                            <p:txEl>
                                              <p:pRg st="2" end="2"/>
                                            </p:txEl>
                                          </p:spTgt>
                                        </p:tgtEl>
                                      </p:cBhvr>
                                      <p:to x="100000" y="100000"/>
                                    </p:animScale>
                                    <p:animScale>
                                      <p:cBhvr>
                                        <p:cTn id="68" dur="26">
                                          <p:stCondLst>
                                            <p:cond delay="1312"/>
                                          </p:stCondLst>
                                        </p:cTn>
                                        <p:tgtEl>
                                          <p:spTgt spid="3">
                                            <p:txEl>
                                              <p:pRg st="2" end="2"/>
                                            </p:txEl>
                                          </p:spTgt>
                                        </p:tgtEl>
                                      </p:cBhvr>
                                      <p:to x="100000" y="80000"/>
                                    </p:animScale>
                                    <p:animScale>
                                      <p:cBhvr>
                                        <p:cTn id="69" dur="166" decel="50000">
                                          <p:stCondLst>
                                            <p:cond delay="1338"/>
                                          </p:stCondLst>
                                        </p:cTn>
                                        <p:tgtEl>
                                          <p:spTgt spid="3">
                                            <p:txEl>
                                              <p:pRg st="2" end="2"/>
                                            </p:txEl>
                                          </p:spTgt>
                                        </p:tgtEl>
                                      </p:cBhvr>
                                      <p:to x="100000" y="100000"/>
                                    </p:animScale>
                                    <p:animScale>
                                      <p:cBhvr>
                                        <p:cTn id="70" dur="26">
                                          <p:stCondLst>
                                            <p:cond delay="1642"/>
                                          </p:stCondLst>
                                        </p:cTn>
                                        <p:tgtEl>
                                          <p:spTgt spid="3">
                                            <p:txEl>
                                              <p:pRg st="2" end="2"/>
                                            </p:txEl>
                                          </p:spTgt>
                                        </p:tgtEl>
                                      </p:cBhvr>
                                      <p:to x="100000" y="90000"/>
                                    </p:animScale>
                                    <p:animScale>
                                      <p:cBhvr>
                                        <p:cTn id="71" dur="166" decel="50000">
                                          <p:stCondLst>
                                            <p:cond delay="1668"/>
                                          </p:stCondLst>
                                        </p:cTn>
                                        <p:tgtEl>
                                          <p:spTgt spid="3">
                                            <p:txEl>
                                              <p:pRg st="2" end="2"/>
                                            </p:txEl>
                                          </p:spTgt>
                                        </p:tgtEl>
                                      </p:cBhvr>
                                      <p:to x="100000" y="100000"/>
                                    </p:animScale>
                                    <p:animScale>
                                      <p:cBhvr>
                                        <p:cTn id="72" dur="26">
                                          <p:stCondLst>
                                            <p:cond delay="1808"/>
                                          </p:stCondLst>
                                        </p:cTn>
                                        <p:tgtEl>
                                          <p:spTgt spid="3">
                                            <p:txEl>
                                              <p:pRg st="2" end="2"/>
                                            </p:txEl>
                                          </p:spTgt>
                                        </p:tgtEl>
                                      </p:cBhvr>
                                      <p:to x="100000" y="95000"/>
                                    </p:animScale>
                                    <p:animScale>
                                      <p:cBhvr>
                                        <p:cTn id="73" dur="166" decel="50000">
                                          <p:stCondLst>
                                            <p:cond delay="1834"/>
                                          </p:stCondLst>
                                        </p:cTn>
                                        <p:tgtEl>
                                          <p:spTgt spid="3">
                                            <p:txEl>
                                              <p:pRg st="2" end="2"/>
                                            </p:txEl>
                                          </p:spTgt>
                                        </p:tgtEl>
                                      </p:cBhvr>
                                      <p:to x="100000" y="100000"/>
                                    </p:animScale>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Effect transition="in" filter="wipe(down)">
                                      <p:cBhvr>
                                        <p:cTn id="77" dur="580">
                                          <p:stCondLst>
                                            <p:cond delay="0"/>
                                          </p:stCondLst>
                                        </p:cTn>
                                        <p:tgtEl>
                                          <p:spTgt spid="3">
                                            <p:txEl>
                                              <p:pRg st="3" end="3"/>
                                            </p:txEl>
                                          </p:spTgt>
                                        </p:tgtEl>
                                      </p:cBhvr>
                                    </p:animEffect>
                                    <p:anim calcmode="lin" valueType="num">
                                      <p:cBhvr>
                                        <p:cTn id="7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3">
                                            <p:txEl>
                                              <p:pRg st="3" end="3"/>
                                            </p:txEl>
                                          </p:spTgt>
                                        </p:tgtEl>
                                      </p:cBhvr>
                                      <p:to x="100000" y="60000"/>
                                    </p:animScale>
                                    <p:animScale>
                                      <p:cBhvr>
                                        <p:cTn id="84" dur="166" decel="50000">
                                          <p:stCondLst>
                                            <p:cond delay="676"/>
                                          </p:stCondLst>
                                        </p:cTn>
                                        <p:tgtEl>
                                          <p:spTgt spid="3">
                                            <p:txEl>
                                              <p:pRg st="3" end="3"/>
                                            </p:txEl>
                                          </p:spTgt>
                                        </p:tgtEl>
                                      </p:cBhvr>
                                      <p:to x="100000" y="100000"/>
                                    </p:animScale>
                                    <p:animScale>
                                      <p:cBhvr>
                                        <p:cTn id="85" dur="26">
                                          <p:stCondLst>
                                            <p:cond delay="1312"/>
                                          </p:stCondLst>
                                        </p:cTn>
                                        <p:tgtEl>
                                          <p:spTgt spid="3">
                                            <p:txEl>
                                              <p:pRg st="3" end="3"/>
                                            </p:txEl>
                                          </p:spTgt>
                                        </p:tgtEl>
                                      </p:cBhvr>
                                      <p:to x="100000" y="80000"/>
                                    </p:animScale>
                                    <p:animScale>
                                      <p:cBhvr>
                                        <p:cTn id="86" dur="166" decel="50000">
                                          <p:stCondLst>
                                            <p:cond delay="1338"/>
                                          </p:stCondLst>
                                        </p:cTn>
                                        <p:tgtEl>
                                          <p:spTgt spid="3">
                                            <p:txEl>
                                              <p:pRg st="3" end="3"/>
                                            </p:txEl>
                                          </p:spTgt>
                                        </p:tgtEl>
                                      </p:cBhvr>
                                      <p:to x="100000" y="100000"/>
                                    </p:animScale>
                                    <p:animScale>
                                      <p:cBhvr>
                                        <p:cTn id="87" dur="26">
                                          <p:stCondLst>
                                            <p:cond delay="1642"/>
                                          </p:stCondLst>
                                        </p:cTn>
                                        <p:tgtEl>
                                          <p:spTgt spid="3">
                                            <p:txEl>
                                              <p:pRg st="3" end="3"/>
                                            </p:txEl>
                                          </p:spTgt>
                                        </p:tgtEl>
                                      </p:cBhvr>
                                      <p:to x="100000" y="90000"/>
                                    </p:animScale>
                                    <p:animScale>
                                      <p:cBhvr>
                                        <p:cTn id="88" dur="166" decel="50000">
                                          <p:stCondLst>
                                            <p:cond delay="1668"/>
                                          </p:stCondLst>
                                        </p:cTn>
                                        <p:tgtEl>
                                          <p:spTgt spid="3">
                                            <p:txEl>
                                              <p:pRg st="3" end="3"/>
                                            </p:txEl>
                                          </p:spTgt>
                                        </p:tgtEl>
                                      </p:cBhvr>
                                      <p:to x="100000" y="100000"/>
                                    </p:animScale>
                                    <p:animScale>
                                      <p:cBhvr>
                                        <p:cTn id="89" dur="26">
                                          <p:stCondLst>
                                            <p:cond delay="1808"/>
                                          </p:stCondLst>
                                        </p:cTn>
                                        <p:tgtEl>
                                          <p:spTgt spid="3">
                                            <p:txEl>
                                              <p:pRg st="3" end="3"/>
                                            </p:txEl>
                                          </p:spTgt>
                                        </p:tgtEl>
                                      </p:cBhvr>
                                      <p:to x="100000" y="95000"/>
                                    </p:animScale>
                                    <p:animScale>
                                      <p:cBhvr>
                                        <p:cTn id="90" dur="166" decel="50000">
                                          <p:stCondLst>
                                            <p:cond delay="1834"/>
                                          </p:stCondLst>
                                        </p:cTn>
                                        <p:tgtEl>
                                          <p:spTgt spid="3">
                                            <p:txEl>
                                              <p:pRg st="3" end="3"/>
                                            </p:txEl>
                                          </p:spTgt>
                                        </p:tgtEl>
                                      </p:cBhvr>
                                      <p:to x="100000" y="100000"/>
                                    </p:animScale>
                                  </p:childTnLst>
                                </p:cTn>
                              </p:par>
                            </p:childTnLst>
                          </p:cTn>
                        </p:par>
                        <p:par>
                          <p:cTn id="91" fill="hold">
                            <p:stCondLst>
                              <p:cond delay="10500"/>
                            </p:stCondLst>
                            <p:childTnLst>
                              <p:par>
                                <p:cTn id="92" presetID="26" presetClass="entr" presetSubtype="0" fill="hold" grpId="0" nodeType="afterEffect">
                                  <p:stCondLst>
                                    <p:cond delay="0"/>
                                  </p:stCondLst>
                                  <p:childTnLst>
                                    <p:set>
                                      <p:cBhvr>
                                        <p:cTn id="93" dur="1" fill="hold">
                                          <p:stCondLst>
                                            <p:cond delay="0"/>
                                          </p:stCondLst>
                                        </p:cTn>
                                        <p:tgtEl>
                                          <p:spTgt spid="3">
                                            <p:txEl>
                                              <p:pRg st="4" end="4"/>
                                            </p:txEl>
                                          </p:spTgt>
                                        </p:tgtEl>
                                        <p:attrNameLst>
                                          <p:attrName>style.visibility</p:attrName>
                                        </p:attrNameLst>
                                      </p:cBhvr>
                                      <p:to>
                                        <p:strVal val="visible"/>
                                      </p:to>
                                    </p:set>
                                    <p:animEffect transition="in" filter="wipe(down)">
                                      <p:cBhvr>
                                        <p:cTn id="94" dur="580">
                                          <p:stCondLst>
                                            <p:cond delay="0"/>
                                          </p:stCondLst>
                                        </p:cTn>
                                        <p:tgtEl>
                                          <p:spTgt spid="3">
                                            <p:txEl>
                                              <p:pRg st="4" end="4"/>
                                            </p:txEl>
                                          </p:spTgt>
                                        </p:tgtEl>
                                      </p:cBhvr>
                                    </p:animEffect>
                                    <p:anim calcmode="lin" valueType="num">
                                      <p:cBhvr>
                                        <p:cTn id="9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0" dur="26">
                                          <p:stCondLst>
                                            <p:cond delay="650"/>
                                          </p:stCondLst>
                                        </p:cTn>
                                        <p:tgtEl>
                                          <p:spTgt spid="3">
                                            <p:txEl>
                                              <p:pRg st="4" end="4"/>
                                            </p:txEl>
                                          </p:spTgt>
                                        </p:tgtEl>
                                      </p:cBhvr>
                                      <p:to x="100000" y="60000"/>
                                    </p:animScale>
                                    <p:animScale>
                                      <p:cBhvr>
                                        <p:cTn id="101" dur="166" decel="50000">
                                          <p:stCondLst>
                                            <p:cond delay="676"/>
                                          </p:stCondLst>
                                        </p:cTn>
                                        <p:tgtEl>
                                          <p:spTgt spid="3">
                                            <p:txEl>
                                              <p:pRg st="4" end="4"/>
                                            </p:txEl>
                                          </p:spTgt>
                                        </p:tgtEl>
                                      </p:cBhvr>
                                      <p:to x="100000" y="100000"/>
                                    </p:animScale>
                                    <p:animScale>
                                      <p:cBhvr>
                                        <p:cTn id="102" dur="26">
                                          <p:stCondLst>
                                            <p:cond delay="1312"/>
                                          </p:stCondLst>
                                        </p:cTn>
                                        <p:tgtEl>
                                          <p:spTgt spid="3">
                                            <p:txEl>
                                              <p:pRg st="4" end="4"/>
                                            </p:txEl>
                                          </p:spTgt>
                                        </p:tgtEl>
                                      </p:cBhvr>
                                      <p:to x="100000" y="80000"/>
                                    </p:animScale>
                                    <p:animScale>
                                      <p:cBhvr>
                                        <p:cTn id="103" dur="166" decel="50000">
                                          <p:stCondLst>
                                            <p:cond delay="1338"/>
                                          </p:stCondLst>
                                        </p:cTn>
                                        <p:tgtEl>
                                          <p:spTgt spid="3">
                                            <p:txEl>
                                              <p:pRg st="4" end="4"/>
                                            </p:txEl>
                                          </p:spTgt>
                                        </p:tgtEl>
                                      </p:cBhvr>
                                      <p:to x="100000" y="100000"/>
                                    </p:animScale>
                                    <p:animScale>
                                      <p:cBhvr>
                                        <p:cTn id="104" dur="26">
                                          <p:stCondLst>
                                            <p:cond delay="1642"/>
                                          </p:stCondLst>
                                        </p:cTn>
                                        <p:tgtEl>
                                          <p:spTgt spid="3">
                                            <p:txEl>
                                              <p:pRg st="4" end="4"/>
                                            </p:txEl>
                                          </p:spTgt>
                                        </p:tgtEl>
                                      </p:cBhvr>
                                      <p:to x="100000" y="90000"/>
                                    </p:animScale>
                                    <p:animScale>
                                      <p:cBhvr>
                                        <p:cTn id="105" dur="166" decel="50000">
                                          <p:stCondLst>
                                            <p:cond delay="1668"/>
                                          </p:stCondLst>
                                        </p:cTn>
                                        <p:tgtEl>
                                          <p:spTgt spid="3">
                                            <p:txEl>
                                              <p:pRg st="4" end="4"/>
                                            </p:txEl>
                                          </p:spTgt>
                                        </p:tgtEl>
                                      </p:cBhvr>
                                      <p:to x="100000" y="100000"/>
                                    </p:animScale>
                                    <p:animScale>
                                      <p:cBhvr>
                                        <p:cTn id="106" dur="26">
                                          <p:stCondLst>
                                            <p:cond delay="1808"/>
                                          </p:stCondLst>
                                        </p:cTn>
                                        <p:tgtEl>
                                          <p:spTgt spid="3">
                                            <p:txEl>
                                              <p:pRg st="4" end="4"/>
                                            </p:txEl>
                                          </p:spTgt>
                                        </p:tgtEl>
                                      </p:cBhvr>
                                      <p:to x="100000" y="95000"/>
                                    </p:animScale>
                                    <p:animScale>
                                      <p:cBhvr>
                                        <p:cTn id="107" dur="166" decel="50000">
                                          <p:stCondLst>
                                            <p:cond delay="1834"/>
                                          </p:stCondLst>
                                        </p:cTn>
                                        <p:tgtEl>
                                          <p:spTgt spid="3">
                                            <p:txEl>
                                              <p:pRg st="4" end="4"/>
                                            </p:txEl>
                                          </p:spTgt>
                                        </p:tgtEl>
                                      </p:cBhvr>
                                      <p:to x="100000" y="100000"/>
                                    </p:animScale>
                                  </p:childTnLst>
                                </p:cTn>
                              </p:par>
                            </p:childTnLst>
                          </p:cTn>
                        </p:par>
                        <p:par>
                          <p:cTn id="108" fill="hold">
                            <p:stCondLst>
                              <p:cond delay="12500"/>
                            </p:stCondLst>
                            <p:childTnLst>
                              <p:par>
                                <p:cTn id="109" presetID="26" presetClass="entr" presetSubtype="0" fill="hold" grpId="0" nodeType="afterEffect">
                                  <p:stCondLst>
                                    <p:cond delay="0"/>
                                  </p:stCondLst>
                                  <p:childTnLst>
                                    <p:set>
                                      <p:cBhvr>
                                        <p:cTn id="110" dur="1" fill="hold">
                                          <p:stCondLst>
                                            <p:cond delay="0"/>
                                          </p:stCondLst>
                                        </p:cTn>
                                        <p:tgtEl>
                                          <p:spTgt spid="3">
                                            <p:txEl>
                                              <p:pRg st="5" end="5"/>
                                            </p:txEl>
                                          </p:spTgt>
                                        </p:tgtEl>
                                        <p:attrNameLst>
                                          <p:attrName>style.visibility</p:attrName>
                                        </p:attrNameLst>
                                      </p:cBhvr>
                                      <p:to>
                                        <p:strVal val="visible"/>
                                      </p:to>
                                    </p:set>
                                    <p:animEffect transition="in" filter="wipe(down)">
                                      <p:cBhvr>
                                        <p:cTn id="111" dur="580">
                                          <p:stCondLst>
                                            <p:cond delay="0"/>
                                          </p:stCondLst>
                                        </p:cTn>
                                        <p:tgtEl>
                                          <p:spTgt spid="3">
                                            <p:txEl>
                                              <p:pRg st="5" end="5"/>
                                            </p:txEl>
                                          </p:spTgt>
                                        </p:tgtEl>
                                      </p:cBhvr>
                                    </p:animEffect>
                                    <p:anim calcmode="lin" valueType="num">
                                      <p:cBhvr>
                                        <p:cTn id="11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7" dur="26">
                                          <p:stCondLst>
                                            <p:cond delay="650"/>
                                          </p:stCondLst>
                                        </p:cTn>
                                        <p:tgtEl>
                                          <p:spTgt spid="3">
                                            <p:txEl>
                                              <p:pRg st="5" end="5"/>
                                            </p:txEl>
                                          </p:spTgt>
                                        </p:tgtEl>
                                      </p:cBhvr>
                                      <p:to x="100000" y="60000"/>
                                    </p:animScale>
                                    <p:animScale>
                                      <p:cBhvr>
                                        <p:cTn id="118" dur="166" decel="50000">
                                          <p:stCondLst>
                                            <p:cond delay="676"/>
                                          </p:stCondLst>
                                        </p:cTn>
                                        <p:tgtEl>
                                          <p:spTgt spid="3">
                                            <p:txEl>
                                              <p:pRg st="5" end="5"/>
                                            </p:txEl>
                                          </p:spTgt>
                                        </p:tgtEl>
                                      </p:cBhvr>
                                      <p:to x="100000" y="100000"/>
                                    </p:animScale>
                                    <p:animScale>
                                      <p:cBhvr>
                                        <p:cTn id="119" dur="26">
                                          <p:stCondLst>
                                            <p:cond delay="1312"/>
                                          </p:stCondLst>
                                        </p:cTn>
                                        <p:tgtEl>
                                          <p:spTgt spid="3">
                                            <p:txEl>
                                              <p:pRg st="5" end="5"/>
                                            </p:txEl>
                                          </p:spTgt>
                                        </p:tgtEl>
                                      </p:cBhvr>
                                      <p:to x="100000" y="80000"/>
                                    </p:animScale>
                                    <p:animScale>
                                      <p:cBhvr>
                                        <p:cTn id="120" dur="166" decel="50000">
                                          <p:stCondLst>
                                            <p:cond delay="1338"/>
                                          </p:stCondLst>
                                        </p:cTn>
                                        <p:tgtEl>
                                          <p:spTgt spid="3">
                                            <p:txEl>
                                              <p:pRg st="5" end="5"/>
                                            </p:txEl>
                                          </p:spTgt>
                                        </p:tgtEl>
                                      </p:cBhvr>
                                      <p:to x="100000" y="100000"/>
                                    </p:animScale>
                                    <p:animScale>
                                      <p:cBhvr>
                                        <p:cTn id="121" dur="26">
                                          <p:stCondLst>
                                            <p:cond delay="1642"/>
                                          </p:stCondLst>
                                        </p:cTn>
                                        <p:tgtEl>
                                          <p:spTgt spid="3">
                                            <p:txEl>
                                              <p:pRg st="5" end="5"/>
                                            </p:txEl>
                                          </p:spTgt>
                                        </p:tgtEl>
                                      </p:cBhvr>
                                      <p:to x="100000" y="90000"/>
                                    </p:animScale>
                                    <p:animScale>
                                      <p:cBhvr>
                                        <p:cTn id="122" dur="166" decel="50000">
                                          <p:stCondLst>
                                            <p:cond delay="1668"/>
                                          </p:stCondLst>
                                        </p:cTn>
                                        <p:tgtEl>
                                          <p:spTgt spid="3">
                                            <p:txEl>
                                              <p:pRg st="5" end="5"/>
                                            </p:txEl>
                                          </p:spTgt>
                                        </p:tgtEl>
                                      </p:cBhvr>
                                      <p:to x="100000" y="100000"/>
                                    </p:animScale>
                                    <p:animScale>
                                      <p:cBhvr>
                                        <p:cTn id="123" dur="26">
                                          <p:stCondLst>
                                            <p:cond delay="1808"/>
                                          </p:stCondLst>
                                        </p:cTn>
                                        <p:tgtEl>
                                          <p:spTgt spid="3">
                                            <p:txEl>
                                              <p:pRg st="5" end="5"/>
                                            </p:txEl>
                                          </p:spTgt>
                                        </p:tgtEl>
                                      </p:cBhvr>
                                      <p:to x="100000" y="95000"/>
                                    </p:animScale>
                                    <p:animScale>
                                      <p:cBhvr>
                                        <p:cTn id="124" dur="166" decel="50000">
                                          <p:stCondLst>
                                            <p:cond delay="1834"/>
                                          </p:stCondLst>
                                        </p:cTn>
                                        <p:tgtEl>
                                          <p:spTgt spid="3">
                                            <p:txEl>
                                              <p:pRg st="5" end="5"/>
                                            </p:txEl>
                                          </p:spTgt>
                                        </p:tgtEl>
                                      </p:cBhvr>
                                      <p:to x="100000" y="100000"/>
                                    </p:animScale>
                                  </p:childTnLst>
                                </p:cTn>
                              </p:par>
                            </p:childTnLst>
                          </p:cTn>
                        </p:par>
                        <p:par>
                          <p:cTn id="125" fill="hold">
                            <p:stCondLst>
                              <p:cond delay="14500"/>
                            </p:stCondLst>
                            <p:childTnLst>
                              <p:par>
                                <p:cTn id="126" presetID="26" presetClass="entr" presetSubtype="0" fill="hold" grpId="0" nodeType="afterEffect">
                                  <p:stCondLst>
                                    <p:cond delay="0"/>
                                  </p:stCondLst>
                                  <p:childTnLst>
                                    <p:set>
                                      <p:cBhvr>
                                        <p:cTn id="127" dur="1" fill="hold">
                                          <p:stCondLst>
                                            <p:cond delay="0"/>
                                          </p:stCondLst>
                                        </p:cTn>
                                        <p:tgtEl>
                                          <p:spTgt spid="3">
                                            <p:txEl>
                                              <p:pRg st="6" end="6"/>
                                            </p:txEl>
                                          </p:spTgt>
                                        </p:tgtEl>
                                        <p:attrNameLst>
                                          <p:attrName>style.visibility</p:attrName>
                                        </p:attrNameLst>
                                      </p:cBhvr>
                                      <p:to>
                                        <p:strVal val="visible"/>
                                      </p:to>
                                    </p:set>
                                    <p:animEffect transition="in" filter="wipe(down)">
                                      <p:cBhvr>
                                        <p:cTn id="128" dur="580">
                                          <p:stCondLst>
                                            <p:cond delay="0"/>
                                          </p:stCondLst>
                                        </p:cTn>
                                        <p:tgtEl>
                                          <p:spTgt spid="3">
                                            <p:txEl>
                                              <p:pRg st="6" end="6"/>
                                            </p:txEl>
                                          </p:spTgt>
                                        </p:tgtEl>
                                      </p:cBhvr>
                                    </p:animEffect>
                                    <p:anim calcmode="lin" valueType="num">
                                      <p:cBhvr>
                                        <p:cTn id="12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6" end="6"/>
                                            </p:txEl>
                                          </p:spTgt>
                                        </p:tgtEl>
                                      </p:cBhvr>
                                      <p:to x="100000" y="60000"/>
                                    </p:animScale>
                                    <p:animScale>
                                      <p:cBhvr>
                                        <p:cTn id="135" dur="166" decel="50000">
                                          <p:stCondLst>
                                            <p:cond delay="676"/>
                                          </p:stCondLst>
                                        </p:cTn>
                                        <p:tgtEl>
                                          <p:spTgt spid="3">
                                            <p:txEl>
                                              <p:pRg st="6" end="6"/>
                                            </p:txEl>
                                          </p:spTgt>
                                        </p:tgtEl>
                                      </p:cBhvr>
                                      <p:to x="100000" y="100000"/>
                                    </p:animScale>
                                    <p:animScale>
                                      <p:cBhvr>
                                        <p:cTn id="136" dur="26">
                                          <p:stCondLst>
                                            <p:cond delay="1312"/>
                                          </p:stCondLst>
                                        </p:cTn>
                                        <p:tgtEl>
                                          <p:spTgt spid="3">
                                            <p:txEl>
                                              <p:pRg st="6" end="6"/>
                                            </p:txEl>
                                          </p:spTgt>
                                        </p:tgtEl>
                                      </p:cBhvr>
                                      <p:to x="100000" y="80000"/>
                                    </p:animScale>
                                    <p:animScale>
                                      <p:cBhvr>
                                        <p:cTn id="137" dur="166" decel="50000">
                                          <p:stCondLst>
                                            <p:cond delay="1338"/>
                                          </p:stCondLst>
                                        </p:cTn>
                                        <p:tgtEl>
                                          <p:spTgt spid="3">
                                            <p:txEl>
                                              <p:pRg st="6" end="6"/>
                                            </p:txEl>
                                          </p:spTgt>
                                        </p:tgtEl>
                                      </p:cBhvr>
                                      <p:to x="100000" y="100000"/>
                                    </p:animScale>
                                    <p:animScale>
                                      <p:cBhvr>
                                        <p:cTn id="138" dur="26">
                                          <p:stCondLst>
                                            <p:cond delay="1642"/>
                                          </p:stCondLst>
                                        </p:cTn>
                                        <p:tgtEl>
                                          <p:spTgt spid="3">
                                            <p:txEl>
                                              <p:pRg st="6" end="6"/>
                                            </p:txEl>
                                          </p:spTgt>
                                        </p:tgtEl>
                                      </p:cBhvr>
                                      <p:to x="100000" y="90000"/>
                                    </p:animScale>
                                    <p:animScale>
                                      <p:cBhvr>
                                        <p:cTn id="139" dur="166" decel="50000">
                                          <p:stCondLst>
                                            <p:cond delay="1668"/>
                                          </p:stCondLst>
                                        </p:cTn>
                                        <p:tgtEl>
                                          <p:spTgt spid="3">
                                            <p:txEl>
                                              <p:pRg st="6" end="6"/>
                                            </p:txEl>
                                          </p:spTgt>
                                        </p:tgtEl>
                                      </p:cBhvr>
                                      <p:to x="100000" y="100000"/>
                                    </p:animScale>
                                    <p:animScale>
                                      <p:cBhvr>
                                        <p:cTn id="140" dur="26">
                                          <p:stCondLst>
                                            <p:cond delay="1808"/>
                                          </p:stCondLst>
                                        </p:cTn>
                                        <p:tgtEl>
                                          <p:spTgt spid="3">
                                            <p:txEl>
                                              <p:pRg st="6" end="6"/>
                                            </p:txEl>
                                          </p:spTgt>
                                        </p:tgtEl>
                                      </p:cBhvr>
                                      <p:to x="100000" y="95000"/>
                                    </p:animScale>
                                    <p:animScale>
                                      <p:cBhvr>
                                        <p:cTn id="141" dur="166" decel="50000">
                                          <p:stCondLst>
                                            <p:cond delay="1834"/>
                                          </p:stCondLst>
                                        </p:cTn>
                                        <p:tgtEl>
                                          <p:spTgt spid="3">
                                            <p:txEl>
                                              <p:pRg st="6" end="6"/>
                                            </p:txEl>
                                          </p:spTgt>
                                        </p:tgtEl>
                                      </p:cBhvr>
                                      <p:to x="100000" y="100000"/>
                                    </p:animScale>
                                  </p:childTnLst>
                                </p:cTn>
                              </p:par>
                            </p:childTnLst>
                          </p:cTn>
                        </p:par>
                        <p:par>
                          <p:cTn id="142" fill="hold">
                            <p:stCondLst>
                              <p:cond delay="16500"/>
                            </p:stCondLst>
                            <p:childTnLst>
                              <p:par>
                                <p:cTn id="143" presetID="26" presetClass="entr" presetSubtype="0" fill="hold" grpId="0" nodeType="afterEffect">
                                  <p:stCondLst>
                                    <p:cond delay="0"/>
                                  </p:stCondLst>
                                  <p:childTnLst>
                                    <p:set>
                                      <p:cBhvr>
                                        <p:cTn id="144" dur="1" fill="hold">
                                          <p:stCondLst>
                                            <p:cond delay="0"/>
                                          </p:stCondLst>
                                        </p:cTn>
                                        <p:tgtEl>
                                          <p:spTgt spid="3">
                                            <p:txEl>
                                              <p:pRg st="7" end="7"/>
                                            </p:txEl>
                                          </p:spTgt>
                                        </p:tgtEl>
                                        <p:attrNameLst>
                                          <p:attrName>style.visibility</p:attrName>
                                        </p:attrNameLst>
                                      </p:cBhvr>
                                      <p:to>
                                        <p:strVal val="visible"/>
                                      </p:to>
                                    </p:set>
                                    <p:animEffect transition="in" filter="wipe(down)">
                                      <p:cBhvr>
                                        <p:cTn id="145" dur="580">
                                          <p:stCondLst>
                                            <p:cond delay="0"/>
                                          </p:stCondLst>
                                        </p:cTn>
                                        <p:tgtEl>
                                          <p:spTgt spid="3">
                                            <p:txEl>
                                              <p:pRg st="7" end="7"/>
                                            </p:txEl>
                                          </p:spTgt>
                                        </p:tgtEl>
                                      </p:cBhvr>
                                    </p:animEffect>
                                    <p:anim calcmode="lin" valueType="num">
                                      <p:cBhvr>
                                        <p:cTn id="14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3">
                                            <p:txEl>
                                              <p:pRg st="7" end="7"/>
                                            </p:txEl>
                                          </p:spTgt>
                                        </p:tgtEl>
                                      </p:cBhvr>
                                      <p:to x="100000" y="60000"/>
                                    </p:animScale>
                                    <p:animScale>
                                      <p:cBhvr>
                                        <p:cTn id="152" dur="166" decel="50000">
                                          <p:stCondLst>
                                            <p:cond delay="676"/>
                                          </p:stCondLst>
                                        </p:cTn>
                                        <p:tgtEl>
                                          <p:spTgt spid="3">
                                            <p:txEl>
                                              <p:pRg st="7" end="7"/>
                                            </p:txEl>
                                          </p:spTgt>
                                        </p:tgtEl>
                                      </p:cBhvr>
                                      <p:to x="100000" y="100000"/>
                                    </p:animScale>
                                    <p:animScale>
                                      <p:cBhvr>
                                        <p:cTn id="153" dur="26">
                                          <p:stCondLst>
                                            <p:cond delay="1312"/>
                                          </p:stCondLst>
                                        </p:cTn>
                                        <p:tgtEl>
                                          <p:spTgt spid="3">
                                            <p:txEl>
                                              <p:pRg st="7" end="7"/>
                                            </p:txEl>
                                          </p:spTgt>
                                        </p:tgtEl>
                                      </p:cBhvr>
                                      <p:to x="100000" y="80000"/>
                                    </p:animScale>
                                    <p:animScale>
                                      <p:cBhvr>
                                        <p:cTn id="154" dur="166" decel="50000">
                                          <p:stCondLst>
                                            <p:cond delay="1338"/>
                                          </p:stCondLst>
                                        </p:cTn>
                                        <p:tgtEl>
                                          <p:spTgt spid="3">
                                            <p:txEl>
                                              <p:pRg st="7" end="7"/>
                                            </p:txEl>
                                          </p:spTgt>
                                        </p:tgtEl>
                                      </p:cBhvr>
                                      <p:to x="100000" y="100000"/>
                                    </p:animScale>
                                    <p:animScale>
                                      <p:cBhvr>
                                        <p:cTn id="155" dur="26">
                                          <p:stCondLst>
                                            <p:cond delay="1642"/>
                                          </p:stCondLst>
                                        </p:cTn>
                                        <p:tgtEl>
                                          <p:spTgt spid="3">
                                            <p:txEl>
                                              <p:pRg st="7" end="7"/>
                                            </p:txEl>
                                          </p:spTgt>
                                        </p:tgtEl>
                                      </p:cBhvr>
                                      <p:to x="100000" y="90000"/>
                                    </p:animScale>
                                    <p:animScale>
                                      <p:cBhvr>
                                        <p:cTn id="156" dur="166" decel="50000">
                                          <p:stCondLst>
                                            <p:cond delay="1668"/>
                                          </p:stCondLst>
                                        </p:cTn>
                                        <p:tgtEl>
                                          <p:spTgt spid="3">
                                            <p:txEl>
                                              <p:pRg st="7" end="7"/>
                                            </p:txEl>
                                          </p:spTgt>
                                        </p:tgtEl>
                                      </p:cBhvr>
                                      <p:to x="100000" y="100000"/>
                                    </p:animScale>
                                    <p:animScale>
                                      <p:cBhvr>
                                        <p:cTn id="157" dur="26">
                                          <p:stCondLst>
                                            <p:cond delay="1808"/>
                                          </p:stCondLst>
                                        </p:cTn>
                                        <p:tgtEl>
                                          <p:spTgt spid="3">
                                            <p:txEl>
                                              <p:pRg st="7" end="7"/>
                                            </p:txEl>
                                          </p:spTgt>
                                        </p:tgtEl>
                                      </p:cBhvr>
                                      <p:to x="100000" y="95000"/>
                                    </p:animScale>
                                    <p:animScale>
                                      <p:cBhvr>
                                        <p:cTn id="158" dur="166" decel="50000">
                                          <p:stCondLst>
                                            <p:cond delay="1834"/>
                                          </p:stCondLst>
                                        </p:cTn>
                                        <p:tgtEl>
                                          <p:spTgt spid="3">
                                            <p:txEl>
                                              <p:pRg st="7" end="7"/>
                                            </p:txEl>
                                          </p:spTgt>
                                        </p:tgtEl>
                                      </p:cBhvr>
                                      <p:to x="100000" y="100000"/>
                                    </p:animScale>
                                  </p:childTnLst>
                                </p:cTn>
                              </p:par>
                            </p:childTnLst>
                          </p:cTn>
                        </p:par>
                        <p:par>
                          <p:cTn id="159" fill="hold">
                            <p:stCondLst>
                              <p:cond delay="18500"/>
                            </p:stCondLst>
                            <p:childTnLst>
                              <p:par>
                                <p:cTn id="160" presetID="26" presetClass="entr" presetSubtype="0" fill="hold" grpId="0" nodeType="afterEffect">
                                  <p:stCondLst>
                                    <p:cond delay="0"/>
                                  </p:stCondLst>
                                  <p:childTnLst>
                                    <p:set>
                                      <p:cBhvr>
                                        <p:cTn id="161" dur="1" fill="hold">
                                          <p:stCondLst>
                                            <p:cond delay="0"/>
                                          </p:stCondLst>
                                        </p:cTn>
                                        <p:tgtEl>
                                          <p:spTgt spid="3">
                                            <p:txEl>
                                              <p:pRg st="8" end="8"/>
                                            </p:txEl>
                                          </p:spTgt>
                                        </p:tgtEl>
                                        <p:attrNameLst>
                                          <p:attrName>style.visibility</p:attrName>
                                        </p:attrNameLst>
                                      </p:cBhvr>
                                      <p:to>
                                        <p:strVal val="visible"/>
                                      </p:to>
                                    </p:set>
                                    <p:animEffect transition="in" filter="wipe(down)">
                                      <p:cBhvr>
                                        <p:cTn id="162" dur="580">
                                          <p:stCondLst>
                                            <p:cond delay="0"/>
                                          </p:stCondLst>
                                        </p:cTn>
                                        <p:tgtEl>
                                          <p:spTgt spid="3">
                                            <p:txEl>
                                              <p:pRg st="8" end="8"/>
                                            </p:txEl>
                                          </p:spTgt>
                                        </p:tgtEl>
                                      </p:cBhvr>
                                    </p:animEffect>
                                    <p:anim calcmode="lin" valueType="num">
                                      <p:cBhvr>
                                        <p:cTn id="163"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68" dur="26">
                                          <p:stCondLst>
                                            <p:cond delay="650"/>
                                          </p:stCondLst>
                                        </p:cTn>
                                        <p:tgtEl>
                                          <p:spTgt spid="3">
                                            <p:txEl>
                                              <p:pRg st="8" end="8"/>
                                            </p:txEl>
                                          </p:spTgt>
                                        </p:tgtEl>
                                      </p:cBhvr>
                                      <p:to x="100000" y="60000"/>
                                    </p:animScale>
                                    <p:animScale>
                                      <p:cBhvr>
                                        <p:cTn id="169" dur="166" decel="50000">
                                          <p:stCondLst>
                                            <p:cond delay="676"/>
                                          </p:stCondLst>
                                        </p:cTn>
                                        <p:tgtEl>
                                          <p:spTgt spid="3">
                                            <p:txEl>
                                              <p:pRg st="8" end="8"/>
                                            </p:txEl>
                                          </p:spTgt>
                                        </p:tgtEl>
                                      </p:cBhvr>
                                      <p:to x="100000" y="100000"/>
                                    </p:animScale>
                                    <p:animScale>
                                      <p:cBhvr>
                                        <p:cTn id="170" dur="26">
                                          <p:stCondLst>
                                            <p:cond delay="1312"/>
                                          </p:stCondLst>
                                        </p:cTn>
                                        <p:tgtEl>
                                          <p:spTgt spid="3">
                                            <p:txEl>
                                              <p:pRg st="8" end="8"/>
                                            </p:txEl>
                                          </p:spTgt>
                                        </p:tgtEl>
                                      </p:cBhvr>
                                      <p:to x="100000" y="80000"/>
                                    </p:animScale>
                                    <p:animScale>
                                      <p:cBhvr>
                                        <p:cTn id="171" dur="166" decel="50000">
                                          <p:stCondLst>
                                            <p:cond delay="1338"/>
                                          </p:stCondLst>
                                        </p:cTn>
                                        <p:tgtEl>
                                          <p:spTgt spid="3">
                                            <p:txEl>
                                              <p:pRg st="8" end="8"/>
                                            </p:txEl>
                                          </p:spTgt>
                                        </p:tgtEl>
                                      </p:cBhvr>
                                      <p:to x="100000" y="100000"/>
                                    </p:animScale>
                                    <p:animScale>
                                      <p:cBhvr>
                                        <p:cTn id="172" dur="26">
                                          <p:stCondLst>
                                            <p:cond delay="1642"/>
                                          </p:stCondLst>
                                        </p:cTn>
                                        <p:tgtEl>
                                          <p:spTgt spid="3">
                                            <p:txEl>
                                              <p:pRg st="8" end="8"/>
                                            </p:txEl>
                                          </p:spTgt>
                                        </p:tgtEl>
                                      </p:cBhvr>
                                      <p:to x="100000" y="90000"/>
                                    </p:animScale>
                                    <p:animScale>
                                      <p:cBhvr>
                                        <p:cTn id="173" dur="166" decel="50000">
                                          <p:stCondLst>
                                            <p:cond delay="1668"/>
                                          </p:stCondLst>
                                        </p:cTn>
                                        <p:tgtEl>
                                          <p:spTgt spid="3">
                                            <p:txEl>
                                              <p:pRg st="8" end="8"/>
                                            </p:txEl>
                                          </p:spTgt>
                                        </p:tgtEl>
                                      </p:cBhvr>
                                      <p:to x="100000" y="100000"/>
                                    </p:animScale>
                                    <p:animScale>
                                      <p:cBhvr>
                                        <p:cTn id="174" dur="26">
                                          <p:stCondLst>
                                            <p:cond delay="1808"/>
                                          </p:stCondLst>
                                        </p:cTn>
                                        <p:tgtEl>
                                          <p:spTgt spid="3">
                                            <p:txEl>
                                              <p:pRg st="8" end="8"/>
                                            </p:txEl>
                                          </p:spTgt>
                                        </p:tgtEl>
                                      </p:cBhvr>
                                      <p:to x="100000" y="95000"/>
                                    </p:animScale>
                                    <p:animScale>
                                      <p:cBhvr>
                                        <p:cTn id="175" dur="166" decel="50000">
                                          <p:stCondLst>
                                            <p:cond delay="1834"/>
                                          </p:stCondLst>
                                        </p:cTn>
                                        <p:tgtEl>
                                          <p:spTgt spid="3">
                                            <p:txEl>
                                              <p:pRg st="8" end="8"/>
                                            </p:txEl>
                                          </p:spTgt>
                                        </p:tgtEl>
                                      </p:cBhvr>
                                      <p:to x="100000" y="100000"/>
                                    </p:animScale>
                                  </p:childTnLst>
                                </p:cTn>
                              </p:par>
                            </p:childTnLst>
                          </p:cTn>
                        </p:par>
                        <p:par>
                          <p:cTn id="176" fill="hold">
                            <p:stCondLst>
                              <p:cond delay="20500"/>
                            </p:stCondLst>
                            <p:childTnLst>
                              <p:par>
                                <p:cTn id="177" presetID="26" presetClass="entr" presetSubtype="0" fill="hold" grpId="0" nodeType="afterEffect">
                                  <p:stCondLst>
                                    <p:cond delay="0"/>
                                  </p:stCondLst>
                                  <p:childTnLst>
                                    <p:set>
                                      <p:cBhvr>
                                        <p:cTn id="178" dur="1" fill="hold">
                                          <p:stCondLst>
                                            <p:cond delay="0"/>
                                          </p:stCondLst>
                                        </p:cTn>
                                        <p:tgtEl>
                                          <p:spTgt spid="3">
                                            <p:txEl>
                                              <p:pRg st="9" end="9"/>
                                            </p:txEl>
                                          </p:spTgt>
                                        </p:tgtEl>
                                        <p:attrNameLst>
                                          <p:attrName>style.visibility</p:attrName>
                                        </p:attrNameLst>
                                      </p:cBhvr>
                                      <p:to>
                                        <p:strVal val="visible"/>
                                      </p:to>
                                    </p:set>
                                    <p:animEffect transition="in" filter="wipe(down)">
                                      <p:cBhvr>
                                        <p:cTn id="179" dur="580">
                                          <p:stCondLst>
                                            <p:cond delay="0"/>
                                          </p:stCondLst>
                                        </p:cTn>
                                        <p:tgtEl>
                                          <p:spTgt spid="3">
                                            <p:txEl>
                                              <p:pRg st="9" end="9"/>
                                            </p:txEl>
                                          </p:spTgt>
                                        </p:tgtEl>
                                      </p:cBhvr>
                                    </p:animEffect>
                                    <p:anim calcmode="lin" valueType="num">
                                      <p:cBhvr>
                                        <p:cTn id="180"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85" dur="26">
                                          <p:stCondLst>
                                            <p:cond delay="650"/>
                                          </p:stCondLst>
                                        </p:cTn>
                                        <p:tgtEl>
                                          <p:spTgt spid="3">
                                            <p:txEl>
                                              <p:pRg st="9" end="9"/>
                                            </p:txEl>
                                          </p:spTgt>
                                        </p:tgtEl>
                                      </p:cBhvr>
                                      <p:to x="100000" y="60000"/>
                                    </p:animScale>
                                    <p:animScale>
                                      <p:cBhvr>
                                        <p:cTn id="186" dur="166" decel="50000">
                                          <p:stCondLst>
                                            <p:cond delay="676"/>
                                          </p:stCondLst>
                                        </p:cTn>
                                        <p:tgtEl>
                                          <p:spTgt spid="3">
                                            <p:txEl>
                                              <p:pRg st="9" end="9"/>
                                            </p:txEl>
                                          </p:spTgt>
                                        </p:tgtEl>
                                      </p:cBhvr>
                                      <p:to x="100000" y="100000"/>
                                    </p:animScale>
                                    <p:animScale>
                                      <p:cBhvr>
                                        <p:cTn id="187" dur="26">
                                          <p:stCondLst>
                                            <p:cond delay="1312"/>
                                          </p:stCondLst>
                                        </p:cTn>
                                        <p:tgtEl>
                                          <p:spTgt spid="3">
                                            <p:txEl>
                                              <p:pRg st="9" end="9"/>
                                            </p:txEl>
                                          </p:spTgt>
                                        </p:tgtEl>
                                      </p:cBhvr>
                                      <p:to x="100000" y="80000"/>
                                    </p:animScale>
                                    <p:animScale>
                                      <p:cBhvr>
                                        <p:cTn id="188" dur="166" decel="50000">
                                          <p:stCondLst>
                                            <p:cond delay="1338"/>
                                          </p:stCondLst>
                                        </p:cTn>
                                        <p:tgtEl>
                                          <p:spTgt spid="3">
                                            <p:txEl>
                                              <p:pRg st="9" end="9"/>
                                            </p:txEl>
                                          </p:spTgt>
                                        </p:tgtEl>
                                      </p:cBhvr>
                                      <p:to x="100000" y="100000"/>
                                    </p:animScale>
                                    <p:animScale>
                                      <p:cBhvr>
                                        <p:cTn id="189" dur="26">
                                          <p:stCondLst>
                                            <p:cond delay="1642"/>
                                          </p:stCondLst>
                                        </p:cTn>
                                        <p:tgtEl>
                                          <p:spTgt spid="3">
                                            <p:txEl>
                                              <p:pRg st="9" end="9"/>
                                            </p:txEl>
                                          </p:spTgt>
                                        </p:tgtEl>
                                      </p:cBhvr>
                                      <p:to x="100000" y="90000"/>
                                    </p:animScale>
                                    <p:animScale>
                                      <p:cBhvr>
                                        <p:cTn id="190" dur="166" decel="50000">
                                          <p:stCondLst>
                                            <p:cond delay="1668"/>
                                          </p:stCondLst>
                                        </p:cTn>
                                        <p:tgtEl>
                                          <p:spTgt spid="3">
                                            <p:txEl>
                                              <p:pRg st="9" end="9"/>
                                            </p:txEl>
                                          </p:spTgt>
                                        </p:tgtEl>
                                      </p:cBhvr>
                                      <p:to x="100000" y="100000"/>
                                    </p:animScale>
                                    <p:animScale>
                                      <p:cBhvr>
                                        <p:cTn id="191" dur="26">
                                          <p:stCondLst>
                                            <p:cond delay="1808"/>
                                          </p:stCondLst>
                                        </p:cTn>
                                        <p:tgtEl>
                                          <p:spTgt spid="3">
                                            <p:txEl>
                                              <p:pRg st="9" end="9"/>
                                            </p:txEl>
                                          </p:spTgt>
                                        </p:tgtEl>
                                      </p:cBhvr>
                                      <p:to x="100000" y="95000"/>
                                    </p:animScale>
                                    <p:animScale>
                                      <p:cBhvr>
                                        <p:cTn id="192"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838200" y="1752600"/>
            <a:ext cx="7693025" cy="3724275"/>
          </a:xfrm>
        </p:spPr>
        <p:txBody>
          <a:bodyPr>
            <a:normAutofit fontScale="92500" lnSpcReduction="20000"/>
          </a:bodyPr>
          <a:lstStyle/>
          <a:p>
            <a:pPr>
              <a:defRPr/>
            </a:pPr>
            <a:r>
              <a:rPr lang="en-US" dirty="0" smtClean="0">
                <a:solidFill>
                  <a:schemeClr val="tx1">
                    <a:lumMod val="50000"/>
                  </a:schemeClr>
                </a:solidFill>
              </a:rPr>
              <a:t>It takes a lot of preparation time</a:t>
            </a:r>
          </a:p>
          <a:p>
            <a:pPr>
              <a:defRPr/>
            </a:pPr>
            <a:r>
              <a:rPr lang="en-US" dirty="0" smtClean="0">
                <a:solidFill>
                  <a:schemeClr val="tx1">
                    <a:lumMod val="50000"/>
                  </a:schemeClr>
                </a:solidFill>
              </a:rPr>
              <a:t>We don't have the resources</a:t>
            </a:r>
          </a:p>
          <a:p>
            <a:pPr>
              <a:defRPr/>
            </a:pPr>
            <a:r>
              <a:rPr lang="en-US" dirty="0" smtClean="0">
                <a:solidFill>
                  <a:schemeClr val="tx1">
                    <a:lumMod val="50000"/>
                  </a:schemeClr>
                </a:solidFill>
              </a:rPr>
              <a:t>We lack administrative support and support from other teachers</a:t>
            </a:r>
          </a:p>
          <a:p>
            <a:pPr>
              <a:defRPr/>
            </a:pPr>
            <a:r>
              <a:rPr lang="en-US" dirty="0" smtClean="0">
                <a:solidFill>
                  <a:schemeClr val="tx1">
                    <a:lumMod val="50000"/>
                  </a:schemeClr>
                </a:solidFill>
              </a:rPr>
              <a:t>You often feel uneasy because you're not knowledgeable about the content</a:t>
            </a:r>
          </a:p>
          <a:p>
            <a:pPr>
              <a:defRPr/>
            </a:pPr>
            <a:r>
              <a:rPr lang="en-US" dirty="0" smtClean="0">
                <a:solidFill>
                  <a:schemeClr val="tx1">
                    <a:lumMod val="50000"/>
                  </a:schemeClr>
                </a:solidFill>
              </a:rPr>
              <a:t>The open-ended, no right or wrong answer aspect of project work can be threatening</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0" y="1981200"/>
            <a:ext cx="9144000" cy="3724275"/>
          </a:xfrm>
        </p:spPr>
        <p:txBody>
          <a:bodyPr/>
          <a:lstStyle/>
          <a:p>
            <a:pPr>
              <a:defRPr/>
            </a:pPr>
            <a:r>
              <a:rPr lang="en-US" dirty="0" smtClean="0">
                <a:solidFill>
                  <a:schemeClr val="tx1">
                    <a:lumMod val="50000"/>
                  </a:schemeClr>
                </a:solidFill>
              </a:rPr>
              <a:t>Administrators can fault you for not covering the curriculum</a:t>
            </a:r>
          </a:p>
          <a:p>
            <a:pPr>
              <a:defRPr/>
            </a:pPr>
            <a:r>
              <a:rPr lang="en-US" dirty="0" smtClean="0">
                <a:solidFill>
                  <a:schemeClr val="tx1">
                    <a:lumMod val="50000"/>
                  </a:schemeClr>
                </a:solidFill>
              </a:rPr>
              <a:t>There are risks associated with giving up teacher control</a:t>
            </a:r>
          </a:p>
          <a:p>
            <a:pPr>
              <a:defRPr/>
            </a:pPr>
            <a:r>
              <a:rPr lang="en-US" dirty="0" smtClean="0">
                <a:solidFill>
                  <a:schemeClr val="tx1">
                    <a:lumMod val="50000"/>
                  </a:schemeClr>
                </a:solidFill>
              </a:rPr>
              <a:t>Students may not participate and are not always self-motivated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pPr algn="ctr"/>
            <a:r>
              <a:rPr lang="en-US" smtClean="0"/>
              <a:t>What does the research say about PBL?</a:t>
            </a:r>
          </a:p>
        </p:txBody>
      </p:sp>
      <p:sp>
        <p:nvSpPr>
          <p:cNvPr id="10243" name="Content Placeholder 2"/>
          <p:cNvSpPr>
            <a:spLocks noGrp="1"/>
          </p:cNvSpPr>
          <p:nvPr>
            <p:ph idx="1"/>
          </p:nvPr>
        </p:nvSpPr>
        <p:spPr>
          <a:xfrm>
            <a:off x="838200" y="2209800"/>
            <a:ext cx="7693025" cy="3724275"/>
          </a:xfrm>
        </p:spPr>
        <p:txBody>
          <a:bodyPr/>
          <a:lstStyle/>
          <a:p>
            <a:pPr algn="ctr">
              <a:buFont typeface="Wingdings" pitchFamily="2" charset="2"/>
              <a:buNone/>
              <a:defRPr/>
            </a:pPr>
            <a:r>
              <a:rPr lang="en-US" sz="3200" dirty="0" smtClean="0">
                <a:solidFill>
                  <a:schemeClr val="tx1">
                    <a:lumMod val="50000"/>
                  </a:schemeClr>
                </a:solidFill>
                <a:latin typeface="Palatino Linotype" pitchFamily="18" charset="0"/>
              </a:rPr>
              <a:t>In a five-year study, researchers at SRI International found that technology-using students in Challenge 2000 Multimedia Project-Based classrooms outperformed non-technology-using students in communication skills, teamwork, and problem solving.  </a:t>
            </a:r>
          </a:p>
          <a:p>
            <a:pPr algn="ctr">
              <a:buFont typeface="Wingdings" pitchFamily="2" charset="2"/>
              <a:buNone/>
              <a:defRPr/>
            </a:pPr>
            <a:endParaRPr lang="en-US" sz="32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381000" y="2362200"/>
            <a:ext cx="8382000" cy="3724275"/>
          </a:xfrm>
        </p:spPr>
        <p:txBody>
          <a:bodyPr/>
          <a:lstStyle/>
          <a:p>
            <a:pPr>
              <a:defRPr/>
            </a:pPr>
            <a:r>
              <a:rPr lang="en-US" dirty="0" smtClean="0">
                <a:solidFill>
                  <a:schemeClr val="tx1">
                    <a:lumMod val="50000"/>
                  </a:schemeClr>
                </a:solidFill>
              </a:rPr>
              <a:t>students may have difficulty with higher order thinking or open-ended problems</a:t>
            </a:r>
          </a:p>
          <a:p>
            <a:pPr>
              <a:buFont typeface="Wingdings" pitchFamily="2" charset="2"/>
              <a:buNone/>
              <a:defRPr/>
            </a:pPr>
            <a:endParaRPr lang="en-US" dirty="0" smtClean="0">
              <a:solidFill>
                <a:schemeClr val="tx1">
                  <a:lumMod val="50000"/>
                </a:schemeClr>
              </a:solidFill>
            </a:endParaRPr>
          </a:p>
          <a:p>
            <a:pPr>
              <a:defRPr/>
            </a:pPr>
            <a:r>
              <a:rPr lang="en-US" dirty="0" smtClean="0">
                <a:solidFill>
                  <a:schemeClr val="tx1">
                    <a:lumMod val="50000"/>
                  </a:schemeClr>
                </a:solidFill>
              </a:rPr>
              <a:t>There is a risk that students might not learn much, or receive much of value from Problem Based Learning unless designed right</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48131" name="Content Placeholder 2"/>
          <p:cNvSpPr>
            <a:spLocks noGrp="1"/>
          </p:cNvSpPr>
          <p:nvPr>
            <p:ph idx="1"/>
          </p:nvPr>
        </p:nvSpPr>
        <p:spPr>
          <a:xfrm>
            <a:off x="838200" y="1981200"/>
            <a:ext cx="7693025" cy="3724275"/>
          </a:xfrm>
        </p:spPr>
        <p:txBody>
          <a:bodyPr>
            <a:normAutofit lnSpcReduction="10000"/>
          </a:bodyPr>
          <a:lstStyle/>
          <a:p>
            <a:r>
              <a:rPr lang="en-US" smtClean="0"/>
              <a:t>We got to choose what to work on.</a:t>
            </a:r>
          </a:p>
          <a:p>
            <a:r>
              <a:rPr lang="en-US" smtClean="0"/>
              <a:t>We learned that we can make a difference</a:t>
            </a:r>
          </a:p>
          <a:p>
            <a:r>
              <a:rPr lang="en-US" smtClean="0"/>
              <a:t>There was a clear goal that was a challenge to work on</a:t>
            </a:r>
          </a:p>
          <a:p>
            <a:r>
              <a:rPr lang="en-US" smtClean="0"/>
              <a:t>There was an audience for the product and we knew we had to meet the deadline and present it to the audience.</a:t>
            </a:r>
          </a:p>
          <a:p>
            <a:endParaRPr lang="en-US"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3724275"/>
          </a:xfrm>
        </p:spPr>
        <p:txBody>
          <a:bodyPr>
            <a:normAutofit fontScale="92500" lnSpcReduction="10000"/>
          </a:bodyPr>
          <a:lstStyle/>
          <a:p>
            <a:pPr>
              <a:defRPr/>
            </a:pPr>
            <a:r>
              <a:rPr lang="en-US" dirty="0" smtClean="0">
                <a:solidFill>
                  <a:schemeClr val="tx1">
                    <a:lumMod val="50000"/>
                  </a:schemeClr>
                </a:solidFill>
              </a:rPr>
              <a:t>We weren't afraid to try things we didn't know because the teacher said we would have the opportunity to reevaluate and try again.</a:t>
            </a:r>
          </a:p>
          <a:p>
            <a:pPr>
              <a:defRPr/>
            </a:pPr>
            <a:r>
              <a:rPr lang="en-US" dirty="0" smtClean="0">
                <a:solidFill>
                  <a:schemeClr val="tx1">
                    <a:lumMod val="50000"/>
                  </a:schemeClr>
                </a:solidFill>
              </a:rPr>
              <a:t>Everyone felt needed and had a part. Nobody got left out</a:t>
            </a:r>
          </a:p>
          <a:p>
            <a:pPr>
              <a:defRPr/>
            </a:pPr>
            <a:r>
              <a:rPr lang="en-US" dirty="0" smtClean="0">
                <a:solidFill>
                  <a:schemeClr val="tx1">
                    <a:lumMod val="50000"/>
                  </a:schemeClr>
                </a:solidFill>
              </a:rPr>
              <a:t>We didn't need to use our texts, and we were actively doing things and learning something.</a:t>
            </a: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4267200"/>
          </a:xfrm>
        </p:spPr>
        <p:txBody>
          <a:bodyPr>
            <a:normAutofit lnSpcReduction="10000"/>
          </a:bodyPr>
          <a:lstStyle/>
          <a:p>
            <a:pPr>
              <a:defRPr/>
            </a:pPr>
            <a:r>
              <a:rPr lang="en-US" dirty="0" smtClean="0">
                <a:solidFill>
                  <a:schemeClr val="tx1">
                    <a:lumMod val="50000"/>
                  </a:schemeClr>
                </a:solidFill>
              </a:rPr>
              <a:t> We were using skills we knew we would need in our jobs, like using time wisely, exercis­ing responsibility, and not letting the group down.</a:t>
            </a:r>
          </a:p>
          <a:p>
            <a:pPr>
              <a:defRPr/>
            </a:pPr>
            <a:r>
              <a:rPr lang="en-US" dirty="0" smtClean="0">
                <a:solidFill>
                  <a:schemeClr val="tx1">
                    <a:lumMod val="50000"/>
                  </a:schemeClr>
                </a:solidFill>
              </a:rPr>
              <a:t>We learned that when the real world is the source of evaluation, you had better have your act together.</a:t>
            </a:r>
          </a:p>
          <a:p>
            <a:pPr>
              <a:defRPr/>
            </a:pPr>
            <a:r>
              <a:rPr lang="en-US" dirty="0" smtClean="0">
                <a:solidFill>
                  <a:schemeClr val="tx1">
                    <a:lumMod val="50000"/>
                  </a:schemeClr>
                </a:solidFill>
              </a:rPr>
              <a:t>Yes, enjoyed it, felt like I had more responsibility.</a:t>
            </a:r>
          </a:p>
          <a:p>
            <a:pPr>
              <a:defRPr/>
            </a:pPr>
            <a:endParaRPr lang="en-US" dirty="0" smtClean="0">
              <a:solidFill>
                <a:schemeClr val="tx1">
                  <a:lumMod val="50000"/>
                </a:schemeClr>
              </a:solidFill>
            </a:endParaRP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2362200"/>
            <a:ext cx="7693025" cy="3352800"/>
          </a:xfrm>
        </p:spPr>
        <p:txBody>
          <a:bodyPr/>
          <a:lstStyle/>
          <a:p>
            <a:pPr>
              <a:defRPr/>
            </a:pPr>
            <a:r>
              <a:rPr lang="en-US" sz="3200" dirty="0" smtClean="0">
                <a:solidFill>
                  <a:schemeClr val="tx1">
                    <a:lumMod val="50000"/>
                  </a:schemeClr>
                </a:solidFill>
              </a:rPr>
              <a:t> I liked it, got a lot of ideas out, but did need some guidance some times.</a:t>
            </a:r>
          </a:p>
          <a:p>
            <a:pPr>
              <a:defRPr/>
            </a:pPr>
            <a:r>
              <a:rPr lang="en-US" sz="3200" dirty="0" smtClean="0">
                <a:solidFill>
                  <a:schemeClr val="tx1">
                    <a:lumMod val="50000"/>
                  </a:schemeClr>
                </a:solidFill>
              </a:rPr>
              <a:t>Like the idea of going off on our own to research everything possible instead of being limited by teacher specification.</a:t>
            </a: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914400" y="1981200"/>
            <a:ext cx="7693025" cy="3810000"/>
          </a:xfrm>
        </p:spPr>
        <p:txBody>
          <a:bodyPr/>
          <a:lstStyle/>
          <a:p>
            <a:pPr>
              <a:defRPr/>
            </a:pPr>
            <a:r>
              <a:rPr lang="en-US" sz="3200" dirty="0" smtClean="0">
                <a:solidFill>
                  <a:schemeClr val="tx1">
                    <a:lumMod val="50000"/>
                  </a:schemeClr>
                </a:solidFill>
              </a:rPr>
              <a:t>Communicating with outside sources, and making contacts for information.</a:t>
            </a:r>
          </a:p>
          <a:p>
            <a:pPr>
              <a:defRPr/>
            </a:pPr>
            <a:r>
              <a:rPr lang="en-US" sz="3200" dirty="0" smtClean="0">
                <a:solidFill>
                  <a:schemeClr val="tx1">
                    <a:lumMod val="50000"/>
                  </a:schemeClr>
                </a:solidFill>
              </a:rPr>
              <a:t>How to communicate and work with the corporate world, make contacts.  How to write, how to work with other people in groups</a:t>
            </a:r>
          </a:p>
          <a:p>
            <a:pPr>
              <a:defRPr/>
            </a:pPr>
            <a:r>
              <a:rPr lang="en-US" sz="3200" dirty="0" smtClean="0">
                <a:solidFill>
                  <a:schemeClr val="tx1">
                    <a:lumMod val="50000"/>
                  </a:schemeClr>
                </a:solidFill>
              </a:rPr>
              <a:t>How to be a leader.</a:t>
            </a:r>
          </a:p>
          <a:p>
            <a:pPr>
              <a:buFont typeface="Wingdings" pitchFamily="2" charset="2"/>
              <a:buNone/>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AutoShape 5"/>
          <p:cNvSpPr>
            <a:spLocks noGrp="1" noChangeArrowheads="1"/>
          </p:cNvSpPr>
          <p:nvPr>
            <p:ph type="title"/>
          </p:nvPr>
        </p:nvSpPr>
        <p:spPr/>
        <p:txBody>
          <a:bodyPr/>
          <a:lstStyle/>
          <a:p>
            <a:pPr algn="ctr" eaLnBrk="1" hangingPunct="1"/>
            <a:r>
              <a:rPr lang="en-US" sz="3200" smtClean="0"/>
              <a:t>Similarities Between Project Based and Problem Based Learning</a:t>
            </a:r>
          </a:p>
        </p:txBody>
      </p:sp>
      <p:sp>
        <p:nvSpPr>
          <p:cNvPr id="120835" name="Rectangle 6"/>
          <p:cNvSpPr>
            <a:spLocks noGrp="1" noChangeArrowheads="1"/>
          </p:cNvSpPr>
          <p:nvPr>
            <p:ph type="body" idx="1"/>
          </p:nvPr>
        </p:nvSpPr>
        <p:spPr>
          <a:xfrm>
            <a:off x="838200" y="2362200"/>
            <a:ext cx="7693025" cy="4114800"/>
          </a:xfrm>
        </p:spPr>
        <p:txBody>
          <a:bodyPr/>
          <a:lstStyle/>
          <a:p>
            <a:pPr eaLnBrk="1" hangingPunct="1">
              <a:lnSpc>
                <a:spcPct val="90000"/>
              </a:lnSpc>
            </a:pPr>
            <a:r>
              <a:rPr lang="en-US" sz="2000" smtClean="0"/>
              <a:t>Both instructional strategies are intended to engage students in authentic, "real world" tasks to enhance learning. </a:t>
            </a:r>
          </a:p>
          <a:p>
            <a:pPr eaLnBrk="1" hangingPunct="1">
              <a:lnSpc>
                <a:spcPct val="90000"/>
              </a:lnSpc>
            </a:pPr>
            <a:r>
              <a:rPr lang="en-US" sz="2000" smtClean="0"/>
              <a:t>Students are given open-ended projects or problems with more than one approach or answer, intended to simulate professional situations. </a:t>
            </a:r>
          </a:p>
          <a:p>
            <a:pPr eaLnBrk="1" hangingPunct="1">
              <a:lnSpc>
                <a:spcPct val="90000"/>
              </a:lnSpc>
            </a:pPr>
            <a:r>
              <a:rPr lang="en-US" sz="2000" smtClean="0"/>
              <a:t>Both approaches are student-centered and the teacher acts as facilitator or coach. </a:t>
            </a:r>
          </a:p>
          <a:p>
            <a:pPr eaLnBrk="1" hangingPunct="1">
              <a:lnSpc>
                <a:spcPct val="90000"/>
              </a:lnSpc>
            </a:pPr>
            <a:r>
              <a:rPr lang="en-US" sz="2000" smtClean="0"/>
              <a:t>Students work in cooperative groups for extended periods of time </a:t>
            </a:r>
          </a:p>
          <a:p>
            <a:pPr eaLnBrk="1" hangingPunct="1">
              <a:lnSpc>
                <a:spcPct val="90000"/>
              </a:lnSpc>
            </a:pPr>
            <a:r>
              <a:rPr lang="en-US" sz="2000" smtClean="0"/>
              <a:t>In both approaches, students seek out multiple sources of information. </a:t>
            </a:r>
          </a:p>
          <a:p>
            <a:pPr eaLnBrk="1" hangingPunct="1">
              <a:lnSpc>
                <a:spcPct val="90000"/>
              </a:lnSpc>
            </a:pPr>
            <a:r>
              <a:rPr lang="en-US" sz="2000" smtClean="0"/>
              <a:t>There is often a performance-based assessment. </a:t>
            </a:r>
          </a:p>
          <a:p>
            <a:pPr eaLnBrk="1" hangingPunct="1">
              <a:lnSpc>
                <a:spcPct val="90000"/>
              </a:lnSpc>
            </a:pPr>
            <a:endParaRPr lang="en-US" sz="200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lstStyle/>
          <a:p>
            <a:pPr eaLnBrk="1" hangingPunct="1"/>
            <a:r>
              <a:rPr lang="en-US" sz="3200" smtClean="0"/>
              <a:t>Differences Between Project Based and Problem Based Learning</a:t>
            </a:r>
          </a:p>
        </p:txBody>
      </p:sp>
      <p:sp>
        <p:nvSpPr>
          <p:cNvPr id="121859" name="Rectangle 3"/>
          <p:cNvSpPr>
            <a:spLocks noGrp="1" noChangeArrowheads="1"/>
          </p:cNvSpPr>
          <p:nvPr>
            <p:ph type="body" idx="1"/>
          </p:nvPr>
        </p:nvSpPr>
        <p:spPr/>
        <p:txBody>
          <a:bodyPr/>
          <a:lstStyle/>
          <a:p>
            <a:pPr eaLnBrk="1" hangingPunct="1"/>
            <a:r>
              <a:rPr lang="en-US" sz="2400" smtClean="0"/>
              <a:t>In Project based learning, the students define the purpose for creating an end product.  </a:t>
            </a:r>
          </a:p>
          <a:p>
            <a:pPr eaLnBrk="1" hangingPunct="1"/>
            <a:r>
              <a:rPr lang="en-US" sz="2400" smtClean="0"/>
              <a:t>In Problem based learning, the students are presented with a problem to solve.</a:t>
            </a:r>
          </a:p>
          <a:p>
            <a:pPr eaLnBrk="1" hangingPunct="1"/>
            <a:r>
              <a:rPr lang="en-US" sz="2400" smtClean="0"/>
              <a:t>In Project based learning, the students present their conclusion and there is an end product. </a:t>
            </a:r>
          </a:p>
          <a:p>
            <a:pPr eaLnBrk="1" hangingPunct="1"/>
            <a:r>
              <a:rPr lang="en-US" sz="2400" smtClean="0"/>
              <a:t>In Problem based learning, when the students present their conclusion, there may or may not be an end product.</a:t>
            </a:r>
          </a:p>
          <a:p>
            <a:pPr eaLnBrk="1" hangingPunct="1"/>
            <a:endParaRPr lang="en-US" sz="240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0"/>
            <a:ext cx="8229600" cy="792163"/>
          </a:xfrm>
        </p:spPr>
        <p:txBody>
          <a:bodyPr/>
          <a:lstStyle/>
          <a:p>
            <a:pPr eaLnBrk="1" hangingPunct="1"/>
            <a:r>
              <a:rPr lang="en-US" sz="3200" smtClean="0">
                <a:latin typeface="Arial Narrow" pitchFamily="34" charset="0"/>
              </a:rPr>
              <a:t>PBL vs. PBL</a:t>
            </a:r>
          </a:p>
        </p:txBody>
      </p:sp>
      <p:graphicFrame>
        <p:nvGraphicFramePr>
          <p:cNvPr id="4" name="Content Placeholder 3"/>
          <p:cNvGraphicFramePr>
            <a:graphicFrameLocks noGrp="1"/>
          </p:cNvGraphicFramePr>
          <p:nvPr>
            <p:ph idx="1"/>
          </p:nvPr>
        </p:nvGraphicFramePr>
        <p:xfrm>
          <a:off x="304800" y="533400"/>
          <a:ext cx="8382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676" name="TextBox 4"/>
          <p:cNvSpPr txBox="1">
            <a:spLocks noChangeArrowheads="1"/>
          </p:cNvSpPr>
          <p:nvPr/>
        </p:nvSpPr>
        <p:spPr bwMode="auto">
          <a:xfrm>
            <a:off x="3886200" y="1524000"/>
            <a:ext cx="1219200" cy="3416300"/>
          </a:xfrm>
          <a:prstGeom prst="rect">
            <a:avLst/>
          </a:prstGeom>
          <a:noFill/>
          <a:ln w="9525">
            <a:noFill/>
            <a:miter lim="800000"/>
            <a:headEnd/>
            <a:tailEnd/>
          </a:ln>
        </p:spPr>
        <p:txBody>
          <a:bodyPr>
            <a:spAutoFit/>
          </a:bodyPr>
          <a:lstStyle/>
          <a:p>
            <a:pPr algn="ctr"/>
            <a:endParaRPr lang="en-US" sz="1200" u="sng">
              <a:latin typeface="Arial Narrow" pitchFamily="34" charset="0"/>
            </a:endParaRPr>
          </a:p>
          <a:p>
            <a:pPr algn="ctr"/>
            <a:r>
              <a:rPr lang="en-US" sz="1200" u="sng">
                <a:latin typeface="Arial Narrow" pitchFamily="34" charset="0"/>
              </a:rPr>
              <a:t>Similarities</a:t>
            </a:r>
          </a:p>
          <a:p>
            <a:pPr algn="ctr"/>
            <a:r>
              <a:rPr lang="en-US" sz="1200" u="sng">
                <a:latin typeface="Arial Narrow" pitchFamily="34" charset="0"/>
              </a:rPr>
              <a:t>  </a:t>
            </a:r>
          </a:p>
          <a:p>
            <a:pPr algn="ctr">
              <a:buFontTx/>
              <a:buChar char="-"/>
            </a:pPr>
            <a:r>
              <a:rPr lang="en-US" sz="1200">
                <a:latin typeface="Arial Narrow" pitchFamily="34" charset="0"/>
              </a:rPr>
              <a:t> Both deal with a motivating prompt, a question or problem, that has to be addressed by creating a solution or product.</a:t>
            </a:r>
          </a:p>
          <a:p>
            <a:pPr algn="ctr">
              <a:buFontTx/>
              <a:buChar char="-"/>
            </a:pPr>
            <a:endParaRPr lang="en-US" sz="1200">
              <a:latin typeface="Arial Narrow" pitchFamily="34" charset="0"/>
            </a:endParaRPr>
          </a:p>
          <a:p>
            <a:pPr algn="ctr">
              <a:buFontTx/>
              <a:buChar char="-"/>
            </a:pPr>
            <a:r>
              <a:rPr lang="en-US" sz="1200">
                <a:latin typeface="Arial Narrow" pitchFamily="34" charset="0"/>
              </a:rPr>
              <a:t> Each is a valid      instructional strategy that promotes active learning and engages students.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2677656"/>
          </a:xfrm>
          <a:prstGeom prst="rect">
            <a:avLst/>
          </a:prstGeom>
          <a:noFill/>
          <a:ln w="9525">
            <a:noFill/>
            <a:miter lim="800000"/>
            <a:headEnd/>
            <a:tailEnd/>
          </a:ln>
        </p:spPr>
        <p:txBody>
          <a:bodyPr>
            <a:spAutoFit/>
          </a:bodyPr>
          <a:lstStyle/>
          <a:p>
            <a:pPr algn="ctr"/>
            <a:r>
              <a:rPr lang="en-US" sz="2800" dirty="0"/>
              <a:t>The teacher plays the role of facilitator, working with students to frame worthwhile questions, structuring meaningful tasks, coaching both knowledge development and social skills, and carefully assessing what students have learned from the experience. </a:t>
            </a:r>
            <a:endParaRPr lang="en-US" sz="2800" dirty="0" smtClean="0"/>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pPr algn="ctr"/>
            <a:r>
              <a:rPr lang="en-US" smtClean="0"/>
              <a:t>What does the research say about PBL?</a:t>
            </a:r>
          </a:p>
        </p:txBody>
      </p:sp>
      <p:sp>
        <p:nvSpPr>
          <p:cNvPr id="10243" name="Content Placeholder 2"/>
          <p:cNvSpPr>
            <a:spLocks noGrp="1"/>
          </p:cNvSpPr>
          <p:nvPr>
            <p:ph idx="1"/>
          </p:nvPr>
        </p:nvSpPr>
        <p:spPr>
          <a:xfrm>
            <a:off x="838200" y="2057400"/>
            <a:ext cx="7693025" cy="3724275"/>
          </a:xfrm>
        </p:spPr>
        <p:txBody>
          <a:bodyPr/>
          <a:lstStyle/>
          <a:p>
            <a:pPr algn="ctr">
              <a:buFont typeface="Wingdings" pitchFamily="2" charset="2"/>
              <a:buNone/>
              <a:defRPr/>
            </a:pPr>
            <a:r>
              <a:rPr lang="en-US" sz="3200" dirty="0" smtClean="0">
                <a:solidFill>
                  <a:schemeClr val="tx1">
                    <a:lumMod val="50000"/>
                  </a:schemeClr>
                </a:solidFill>
                <a:latin typeface="Palatino Linotype" pitchFamily="18" charset="0"/>
              </a:rPr>
              <a:t>  The Center for Learning in Technology researchers, led by Bill </a:t>
            </a:r>
            <a:r>
              <a:rPr lang="en-US" sz="3200" dirty="0" err="1" smtClean="0">
                <a:solidFill>
                  <a:schemeClr val="tx1">
                    <a:lumMod val="50000"/>
                  </a:schemeClr>
                </a:solidFill>
                <a:latin typeface="Palatino Linotype" pitchFamily="18" charset="0"/>
              </a:rPr>
              <a:t>Penuel</a:t>
            </a:r>
            <a:r>
              <a:rPr lang="en-US" sz="3200" dirty="0" smtClean="0">
                <a:solidFill>
                  <a:schemeClr val="tx1">
                    <a:lumMod val="50000"/>
                  </a:schemeClr>
                </a:solidFill>
                <a:latin typeface="Palatino Linotype" pitchFamily="18" charset="0"/>
              </a:rPr>
              <a:t>, found increased student engagement, greater responsibility for learning, increased peer collaboration skills, and greater achievement gains by students who had been labeled low achievers.</a:t>
            </a:r>
          </a:p>
          <a:p>
            <a:pPr algn="ctr">
              <a:buFont typeface="Wingdings" pitchFamily="2" charset="2"/>
              <a:buNone/>
              <a:defRPr/>
            </a:pPr>
            <a:endParaRPr lang="en-US" sz="32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3108543"/>
          </a:xfrm>
          <a:prstGeom prst="rect">
            <a:avLst/>
          </a:prstGeom>
          <a:noFill/>
          <a:ln w="9525">
            <a:noFill/>
            <a:miter lim="800000"/>
            <a:headEnd/>
            <a:tailEnd/>
          </a:ln>
        </p:spPr>
        <p:txBody>
          <a:bodyPr>
            <a:spAutoFit/>
          </a:bodyPr>
          <a:lstStyle/>
          <a:p>
            <a:pPr algn="ctr"/>
            <a:r>
              <a:rPr lang="en-US" sz="2800" dirty="0" smtClean="0"/>
              <a:t> Students are at the center of the work to be accomplished. </a:t>
            </a:r>
            <a:r>
              <a:rPr lang="en-US" sz="2800" dirty="0" smtClean="0"/>
              <a:t>The classroom environment is student centered, not teacher directed. Students are responsible for brainstorming, solving problems, working together, documenting, evaluating their progress and presenting their findings. </a:t>
            </a:r>
            <a:endParaRPr lang="en-US" sz="2800" dirty="0" smtClean="0"/>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5"/>
          <p:cNvSpPr>
            <a:spLocks noGrp="1"/>
          </p:cNvSpPr>
          <p:nvPr>
            <p:ph idx="1"/>
          </p:nvPr>
        </p:nvSpPr>
        <p:spPr>
          <a:xfrm>
            <a:off x="457200" y="1371600"/>
            <a:ext cx="8229600" cy="3276600"/>
          </a:xfrm>
        </p:spPr>
        <p:txBody>
          <a:bodyPr/>
          <a:lstStyle/>
          <a:p>
            <a:pPr algn="ctr" eaLnBrk="1" hangingPunct="1">
              <a:buFont typeface="Arial" charset="0"/>
              <a:buNone/>
            </a:pPr>
            <a:r>
              <a:rPr lang="en-US" dirty="0" smtClean="0"/>
              <a:t>The core idea of </a:t>
            </a:r>
            <a:r>
              <a:rPr lang="en-US" dirty="0" smtClean="0"/>
              <a:t>Project and Problem Based </a:t>
            </a:r>
            <a:r>
              <a:rPr lang="en-US" dirty="0" smtClean="0"/>
              <a:t>learning is that real-world problems capture students' interest and provoke serious thinking as the students acquire and apply new knowledge in a problem-solving context</a:t>
            </a:r>
            <a:r>
              <a:rPr lang="en-US" dirty="0" smtClean="0"/>
              <a:t>.</a:t>
            </a:r>
          </a:p>
          <a:p>
            <a:pPr algn="ctr" eaLnBrk="1" hangingPunct="1">
              <a:buFont typeface="Arial" charset="0"/>
              <a:buNone/>
            </a:pPr>
            <a:r>
              <a:rPr lang="en-US" dirty="0" smtClean="0"/>
              <a:t> </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981200"/>
          <a:ext cx="8458200" cy="3186703"/>
        </p:xfrm>
        <a:graphic>
          <a:graphicData uri="http://schemas.openxmlformats.org/drawingml/2006/table">
            <a:tbl>
              <a:tblPr/>
              <a:tblGrid>
                <a:gridCol w="2819400"/>
                <a:gridCol w="2819400"/>
                <a:gridCol w="2819400"/>
              </a:tblGrid>
              <a:tr h="989057">
                <a:tc>
                  <a:txBody>
                    <a:bodyPr/>
                    <a:lstStyle/>
                    <a:p>
                      <a:pPr marL="0" marR="0" algn="l">
                        <a:lnSpc>
                          <a:spcPct val="115000"/>
                        </a:lnSpc>
                        <a:spcBef>
                          <a:spcPts val="0"/>
                        </a:spcBef>
                        <a:spcAft>
                          <a:spcPts val="1000"/>
                        </a:spcAft>
                      </a:pPr>
                      <a:r>
                        <a:rPr lang="en-US" sz="20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35143">
                <a:tc>
                  <a:txBody>
                    <a:bodyPr/>
                    <a:lstStyle/>
                    <a:p>
                      <a:pPr marL="0" marR="0" algn="l">
                        <a:lnSpc>
                          <a:spcPct val="115000"/>
                        </a:lnSpc>
                        <a:spcBef>
                          <a:spcPts val="0"/>
                        </a:spcBef>
                        <a:spcAft>
                          <a:spcPts val="1000"/>
                        </a:spcAft>
                      </a:pPr>
                      <a:endParaRPr lang="en-US" sz="2000" dirty="0">
                        <a:latin typeface="Calibri"/>
                        <a:ea typeface="Calibri"/>
                        <a:cs typeface="Times New Roman"/>
                      </a:endParaRPr>
                    </a:p>
                    <a:p>
                      <a:pPr marL="0" marR="0" algn="l">
                        <a:lnSpc>
                          <a:spcPct val="115000"/>
                        </a:lnSpc>
                        <a:spcBef>
                          <a:spcPts val="0"/>
                        </a:spcBef>
                        <a:spcAft>
                          <a:spcPts val="1000"/>
                        </a:spcAft>
                      </a:pPr>
                      <a:r>
                        <a:rPr lang="en-US" sz="2000" dirty="0">
                          <a:latin typeface="Calibri"/>
                          <a:ea typeface="Calibri"/>
                          <a:cs typeface="Times New Roman"/>
                        </a:rPr>
                        <a:t>Focus of Curriculum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Content Coverage </a:t>
                      </a:r>
                    </a:p>
                    <a:p>
                      <a:pPr marL="0" marR="0" algn="l">
                        <a:lnSpc>
                          <a:spcPct val="115000"/>
                        </a:lnSpc>
                        <a:spcBef>
                          <a:spcPts val="0"/>
                        </a:spcBef>
                        <a:spcAft>
                          <a:spcPts val="1000"/>
                        </a:spcAft>
                      </a:pPr>
                      <a:r>
                        <a:rPr lang="en-US" sz="2000" dirty="0">
                          <a:latin typeface="Calibri"/>
                          <a:ea typeface="Calibri"/>
                          <a:cs typeface="Times New Roman"/>
                        </a:rPr>
                        <a:t>Knowledge of Facts</a:t>
                      </a:r>
                    </a:p>
                    <a:p>
                      <a:pPr marL="0" marR="0" algn="l">
                        <a:lnSpc>
                          <a:spcPct val="115000"/>
                        </a:lnSpc>
                        <a:spcBef>
                          <a:spcPts val="0"/>
                        </a:spcBef>
                        <a:spcAft>
                          <a:spcPts val="1000"/>
                        </a:spcAft>
                      </a:pPr>
                      <a:r>
                        <a:rPr lang="en-US" sz="2000" dirty="0">
                          <a:latin typeface="Calibri"/>
                          <a:ea typeface="Calibri"/>
                          <a:cs typeface="Times New Roman"/>
                        </a:rPr>
                        <a:t>Learning “building-blocks skills in isolation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Depth of Understanding</a:t>
                      </a:r>
                    </a:p>
                    <a:p>
                      <a:pPr marL="0" marR="0" algn="l">
                        <a:lnSpc>
                          <a:spcPct val="115000"/>
                        </a:lnSpc>
                        <a:spcBef>
                          <a:spcPts val="0"/>
                        </a:spcBef>
                        <a:spcAft>
                          <a:spcPts val="1000"/>
                        </a:spcAft>
                      </a:pPr>
                      <a:r>
                        <a:rPr lang="en-US" sz="2000" dirty="0">
                          <a:latin typeface="Calibri"/>
                          <a:ea typeface="Calibri"/>
                          <a:cs typeface="Times New Roman"/>
                        </a:rPr>
                        <a:t>Comprehension of Concepts and Principles </a:t>
                      </a:r>
                    </a:p>
                    <a:p>
                      <a:pPr marL="0" marR="0" algn="l">
                        <a:lnSpc>
                          <a:spcPct val="115000"/>
                        </a:lnSpc>
                        <a:spcBef>
                          <a:spcPts val="0"/>
                        </a:spcBef>
                        <a:spcAft>
                          <a:spcPts val="600"/>
                        </a:spcAft>
                      </a:pPr>
                      <a:r>
                        <a:rPr lang="en-US" sz="2000" dirty="0">
                          <a:latin typeface="Calibri"/>
                          <a:ea typeface="Calibri"/>
                          <a:cs typeface="Times New Roman"/>
                        </a:rPr>
                        <a:t>Development of complex problem-solving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2895600"/>
          <a:ext cx="8305800" cy="3408680"/>
        </p:xfrm>
        <a:graphic>
          <a:graphicData uri="http://schemas.openxmlformats.org/drawingml/2006/table">
            <a:tbl>
              <a:tblPr/>
              <a:tblGrid>
                <a:gridCol w="2768600"/>
                <a:gridCol w="2768600"/>
                <a:gridCol w="27686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Scope and Sequence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fixed curriculum</a:t>
                      </a:r>
                    </a:p>
                    <a:p>
                      <a:pPr marL="0" marR="0" algn="l">
                        <a:lnSpc>
                          <a:spcPct val="115000"/>
                        </a:lnSpc>
                        <a:spcBef>
                          <a:spcPts val="0"/>
                        </a:spcBef>
                        <a:spcAft>
                          <a:spcPts val="1000"/>
                        </a:spcAft>
                      </a:pPr>
                      <a:r>
                        <a:rPr lang="en-US" sz="1800">
                          <a:latin typeface="Calibri"/>
                          <a:ea typeface="Calibri"/>
                          <a:cs typeface="Times New Roman"/>
                        </a:rPr>
                        <a:t>Proceeds unit by unit</a:t>
                      </a:r>
                    </a:p>
                    <a:p>
                      <a:pPr marL="0" marR="0" algn="l">
                        <a:lnSpc>
                          <a:spcPct val="115000"/>
                        </a:lnSpc>
                        <a:spcBef>
                          <a:spcPts val="0"/>
                        </a:spcBef>
                        <a:spcAft>
                          <a:spcPts val="1000"/>
                        </a:spcAft>
                      </a:pPr>
                      <a:r>
                        <a:rPr lang="en-US" sz="1800">
                          <a:latin typeface="Calibri"/>
                          <a:ea typeface="Calibri"/>
                          <a:cs typeface="Times New Roman"/>
                        </a:rPr>
                        <a:t>Narrow, discipline-based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student interest </a:t>
                      </a:r>
                    </a:p>
                    <a:p>
                      <a:pPr marL="0" marR="0" algn="l">
                        <a:lnSpc>
                          <a:spcPct val="115000"/>
                        </a:lnSpc>
                        <a:spcBef>
                          <a:spcPts val="0"/>
                        </a:spcBef>
                        <a:spcAft>
                          <a:spcPts val="0"/>
                        </a:spcAft>
                      </a:pPr>
                      <a:r>
                        <a:rPr lang="en-US" sz="1800">
                          <a:latin typeface="Calibri"/>
                          <a:ea typeface="Calibri"/>
                          <a:cs typeface="Times New Roman"/>
                        </a:rPr>
                        <a:t>Large units composed of complex problems or real-world issues</a:t>
                      </a:r>
                    </a:p>
                    <a:p>
                      <a:pPr marL="0" marR="0" algn="l">
                        <a:lnSpc>
                          <a:spcPct val="115000"/>
                        </a:lnSpc>
                        <a:spcBef>
                          <a:spcPts val="0"/>
                        </a:spcBef>
                        <a:spcAft>
                          <a:spcPts val="1000"/>
                        </a:spcAft>
                      </a:pPr>
                      <a:r>
                        <a:rPr lang="en-US" sz="1800">
                          <a:latin typeface="Calibri"/>
                          <a:ea typeface="Calibri"/>
                          <a:cs typeface="Times New Roman"/>
                        </a:rPr>
                        <a:t>Broad, interdisciplinary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Lecturer and director of instruction</a:t>
                      </a:r>
                    </a:p>
                    <a:p>
                      <a:pPr marL="0" marR="0" algn="l">
                        <a:lnSpc>
                          <a:spcPct val="115000"/>
                        </a:lnSpc>
                        <a:spcBef>
                          <a:spcPts val="0"/>
                        </a:spcBef>
                        <a:spcAft>
                          <a:spcPts val="1000"/>
                        </a:spcAft>
                      </a:pPr>
                      <a:r>
                        <a:rPr lang="en-US" sz="180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457200" y="2057400"/>
          <a:ext cx="8305800" cy="842772"/>
        </p:xfrm>
        <a:graphic>
          <a:graphicData uri="http://schemas.openxmlformats.org/drawingml/2006/table">
            <a:tbl>
              <a:tblPr/>
              <a:tblGrid>
                <a:gridCol w="2768600"/>
                <a:gridCol w="2768600"/>
                <a:gridCol w="2768600"/>
              </a:tblGrid>
              <a:tr h="842772">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62000" y="1295400"/>
          <a:ext cx="7772400" cy="1022604"/>
        </p:xfrm>
        <a:graphic>
          <a:graphicData uri="http://schemas.openxmlformats.org/drawingml/2006/table">
            <a:tbl>
              <a:tblPr/>
              <a:tblGrid>
                <a:gridCol w="2590800"/>
                <a:gridCol w="2590800"/>
                <a:gridCol w="2590800"/>
              </a:tblGrid>
              <a:tr h="1022604">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aphicFrame>
        <p:nvGraphicFramePr>
          <p:cNvPr id="3" name="Table 2"/>
          <p:cNvGraphicFramePr>
            <a:graphicFrameLocks noGrp="1"/>
          </p:cNvGraphicFramePr>
          <p:nvPr/>
        </p:nvGraphicFramePr>
        <p:xfrm>
          <a:off x="762000" y="2362200"/>
          <a:ext cx="7772400" cy="3662680"/>
        </p:xfrm>
        <a:graphic>
          <a:graphicData uri="http://schemas.openxmlformats.org/drawingml/2006/table">
            <a:tbl>
              <a:tblPr/>
              <a:tblGrid>
                <a:gridCol w="2590800"/>
                <a:gridCol w="2590800"/>
                <a:gridCol w="25908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Lecturer and director of instruction</a:t>
                      </a:r>
                    </a:p>
                    <a:p>
                      <a:pPr marL="0" marR="0" algn="l">
                        <a:lnSpc>
                          <a:spcPct val="115000"/>
                        </a:lnSpc>
                        <a:spcBef>
                          <a:spcPts val="0"/>
                        </a:spcBef>
                        <a:spcAft>
                          <a:spcPts val="1000"/>
                        </a:spcAft>
                      </a:pPr>
                      <a:r>
                        <a:rPr lang="en-US" sz="1800" dirty="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Focus of assessment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Products</a:t>
                      </a:r>
                    </a:p>
                    <a:p>
                      <a:pPr marL="0" marR="0" algn="l">
                        <a:lnSpc>
                          <a:spcPct val="115000"/>
                        </a:lnSpc>
                        <a:spcBef>
                          <a:spcPts val="0"/>
                        </a:spcBef>
                        <a:spcAft>
                          <a:spcPts val="1000"/>
                        </a:spcAft>
                      </a:pPr>
                      <a:r>
                        <a:rPr lang="en-US" sz="1800">
                          <a:latin typeface="Calibri"/>
                          <a:ea typeface="Calibri"/>
                          <a:cs typeface="Times New Roman"/>
                        </a:rPr>
                        <a:t>Test scores </a:t>
                      </a:r>
                    </a:p>
                    <a:p>
                      <a:pPr marL="0" marR="0" algn="l">
                        <a:lnSpc>
                          <a:spcPct val="115000"/>
                        </a:lnSpc>
                        <a:spcBef>
                          <a:spcPts val="0"/>
                        </a:spcBef>
                        <a:spcAft>
                          <a:spcPts val="1000"/>
                        </a:spcAft>
                      </a:pPr>
                      <a:r>
                        <a:rPr lang="en-US" sz="1800">
                          <a:latin typeface="Calibri"/>
                          <a:ea typeface="Calibri"/>
                          <a:cs typeface="Times New Roman"/>
                        </a:rPr>
                        <a:t>Comparison with others</a:t>
                      </a:r>
                    </a:p>
                    <a:p>
                      <a:pPr marL="0" marR="0" algn="l">
                        <a:lnSpc>
                          <a:spcPct val="115000"/>
                        </a:lnSpc>
                        <a:spcBef>
                          <a:spcPts val="0"/>
                        </a:spcBef>
                        <a:spcAft>
                          <a:spcPts val="1000"/>
                        </a:spcAft>
                      </a:pPr>
                      <a:r>
                        <a:rPr lang="en-US" sz="1800">
                          <a:latin typeface="Calibri"/>
                          <a:ea typeface="Calibri"/>
                          <a:cs typeface="Times New Roman"/>
                        </a:rPr>
                        <a:t>Reproduction of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Process and products</a:t>
                      </a:r>
                    </a:p>
                    <a:p>
                      <a:pPr marL="0" marR="0" algn="l">
                        <a:lnSpc>
                          <a:spcPct val="115000"/>
                        </a:lnSpc>
                        <a:spcBef>
                          <a:spcPts val="0"/>
                        </a:spcBef>
                        <a:spcAft>
                          <a:spcPts val="1000"/>
                        </a:spcAft>
                      </a:pPr>
                      <a:r>
                        <a:rPr lang="en-US" sz="1800" dirty="0">
                          <a:latin typeface="Calibri"/>
                          <a:ea typeface="Calibri"/>
                          <a:cs typeface="Times New Roman"/>
                        </a:rPr>
                        <a:t>Tangible accomplishments</a:t>
                      </a:r>
                    </a:p>
                    <a:p>
                      <a:pPr marL="0" marR="0" algn="l">
                        <a:lnSpc>
                          <a:spcPct val="115000"/>
                        </a:lnSpc>
                        <a:spcBef>
                          <a:spcPts val="0"/>
                        </a:spcBef>
                        <a:spcAft>
                          <a:spcPts val="1000"/>
                        </a:spcAft>
                      </a:pPr>
                      <a:r>
                        <a:rPr lang="en-US" sz="1800" dirty="0">
                          <a:latin typeface="Calibri"/>
                          <a:ea typeface="Calibri"/>
                          <a:cs typeface="Times New Roman"/>
                        </a:rPr>
                        <a:t>Criterion performance and gains over time</a:t>
                      </a:r>
                    </a:p>
                    <a:p>
                      <a:pPr marL="0" marR="0" algn="l">
                        <a:lnSpc>
                          <a:spcPct val="115000"/>
                        </a:lnSpc>
                        <a:spcBef>
                          <a:spcPts val="0"/>
                        </a:spcBef>
                        <a:spcAft>
                          <a:spcPts val="1000"/>
                        </a:spcAft>
                      </a:pPr>
                      <a:r>
                        <a:rPr lang="en-US" sz="1800" dirty="0">
                          <a:latin typeface="Calibri"/>
                          <a:ea typeface="Calibri"/>
                          <a:cs typeface="Times New Roman"/>
                        </a:rPr>
                        <a:t>Demonstration of understanding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2057400"/>
          <a:ext cx="8229600" cy="416661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Materials of instruction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Texts, lectures and presentations</a:t>
                      </a:r>
                    </a:p>
                    <a:p>
                      <a:pPr marL="0" marR="0" algn="l">
                        <a:lnSpc>
                          <a:spcPct val="115000"/>
                        </a:lnSpc>
                        <a:spcBef>
                          <a:spcPts val="0"/>
                        </a:spcBef>
                        <a:spcAft>
                          <a:spcPts val="1000"/>
                        </a:spcAft>
                      </a:pPr>
                      <a:r>
                        <a:rPr lang="en-US" sz="1800" dirty="0">
                          <a:latin typeface="Calibri"/>
                          <a:ea typeface="Calibri"/>
                          <a:cs typeface="Times New Roman"/>
                        </a:rPr>
                        <a:t>Teacher-developed exercises sheets and activities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Direct or original sources: printed materials, interviews, documents and other sources</a:t>
                      </a:r>
                    </a:p>
                    <a:p>
                      <a:pPr marL="0" marR="0" algn="l">
                        <a:lnSpc>
                          <a:spcPct val="115000"/>
                        </a:lnSpc>
                        <a:spcBef>
                          <a:spcPts val="0"/>
                        </a:spcBef>
                        <a:spcAft>
                          <a:spcPts val="1000"/>
                        </a:spcAft>
                      </a:pPr>
                      <a:r>
                        <a:rPr lang="en-US" sz="1800">
                          <a:latin typeface="Calibri"/>
                          <a:ea typeface="Calibri"/>
                          <a:cs typeface="Times New Roman"/>
                        </a:rPr>
                        <a:t>Data and materials developed by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Use of Technology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Ancillary, peripheral</a:t>
                      </a:r>
                    </a:p>
                    <a:p>
                      <a:pPr marL="0" marR="0" algn="l">
                        <a:lnSpc>
                          <a:spcPct val="115000"/>
                        </a:lnSpc>
                        <a:spcBef>
                          <a:spcPts val="0"/>
                        </a:spcBef>
                        <a:spcAft>
                          <a:spcPts val="1000"/>
                        </a:spcAft>
                      </a:pPr>
                      <a:r>
                        <a:rPr lang="en-US" sz="1800" dirty="0">
                          <a:latin typeface="Calibri"/>
                          <a:ea typeface="Calibri"/>
                          <a:cs typeface="Times New Roman"/>
                        </a:rPr>
                        <a:t>Administered by teachers</a:t>
                      </a:r>
                    </a:p>
                    <a:p>
                      <a:pPr marL="0" marR="0" algn="l">
                        <a:lnSpc>
                          <a:spcPct val="115000"/>
                        </a:lnSpc>
                        <a:spcBef>
                          <a:spcPts val="0"/>
                        </a:spcBef>
                        <a:spcAft>
                          <a:spcPts val="1000"/>
                        </a:spcAft>
                      </a:pPr>
                      <a:r>
                        <a:rPr lang="en-US" sz="1800" dirty="0">
                          <a:latin typeface="Calibri"/>
                          <a:ea typeface="Calibri"/>
                          <a:cs typeface="Times New Roman"/>
                        </a:rPr>
                        <a:t>Useful for enhancing teacher’ presentation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Central, integral</a:t>
                      </a:r>
                    </a:p>
                    <a:p>
                      <a:pPr marL="0" marR="0" algn="l">
                        <a:lnSpc>
                          <a:spcPct val="115000"/>
                        </a:lnSpc>
                        <a:spcBef>
                          <a:spcPts val="0"/>
                        </a:spcBef>
                        <a:spcAft>
                          <a:spcPts val="1000"/>
                        </a:spcAft>
                      </a:pPr>
                      <a:r>
                        <a:rPr lang="en-US" sz="1800" dirty="0">
                          <a:latin typeface="Calibri"/>
                          <a:ea typeface="Calibri"/>
                          <a:cs typeface="Times New Roman"/>
                        </a:rPr>
                        <a:t>Directed by students</a:t>
                      </a:r>
                    </a:p>
                    <a:p>
                      <a:pPr marL="0" marR="0" algn="l">
                        <a:lnSpc>
                          <a:spcPct val="115000"/>
                        </a:lnSpc>
                        <a:spcBef>
                          <a:spcPts val="0"/>
                        </a:spcBef>
                        <a:spcAft>
                          <a:spcPts val="1000"/>
                        </a:spcAft>
                      </a:pPr>
                      <a:r>
                        <a:rPr lang="en-US" sz="1800" dirty="0">
                          <a:latin typeface="Calibri"/>
                          <a:ea typeface="Calibri"/>
                          <a:cs typeface="Times New Roman"/>
                        </a:rPr>
                        <a:t>Useful for enhancing student presentation or amplifying student capabilities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304800" y="1371600"/>
          <a:ext cx="8229600" cy="63093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62000"/>
            <a:ext cx="8305800" cy="3539430"/>
          </a:xfrm>
          <a:prstGeom prst="rect">
            <a:avLst/>
          </a:prstGeom>
          <a:noFill/>
        </p:spPr>
        <p:txBody>
          <a:bodyPr wrap="square" rtlCol="0">
            <a:spAutoFit/>
          </a:bodyPr>
          <a:lstStyle/>
          <a:p>
            <a:pPr algn="ctr"/>
            <a:r>
              <a:rPr lang="en-US" sz="3200" dirty="0" smtClean="0"/>
              <a:t>Using your classroom, the school or </a:t>
            </a:r>
            <a:r>
              <a:rPr lang="en-US" sz="3200" dirty="0" smtClean="0"/>
              <a:t>the </a:t>
            </a:r>
            <a:r>
              <a:rPr lang="en-US" sz="3200" dirty="0" smtClean="0"/>
              <a:t>local community as a context for learning, write your own PBL Scenario</a:t>
            </a:r>
          </a:p>
          <a:p>
            <a:pPr algn="ctr"/>
            <a:r>
              <a:rPr lang="en-US" sz="3200" dirty="0" smtClean="0"/>
              <a:t>Include…</a:t>
            </a:r>
          </a:p>
          <a:p>
            <a:pPr algn="ctr"/>
            <a:r>
              <a:rPr lang="en-US" sz="3200" dirty="0" smtClean="0"/>
              <a:t>1. Background Information</a:t>
            </a:r>
          </a:p>
          <a:p>
            <a:pPr algn="ctr"/>
            <a:r>
              <a:rPr lang="en-US" sz="3200" dirty="0" smtClean="0"/>
              <a:t>2. Student Relevance</a:t>
            </a:r>
          </a:p>
          <a:p>
            <a:pPr algn="ctr"/>
            <a:r>
              <a:rPr lang="en-US" sz="3200" dirty="0" smtClean="0"/>
              <a:t>3. Scenario</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a:normAutofit fontScale="90000"/>
          </a:bodyPr>
          <a:lstStyle/>
          <a:p>
            <a:r>
              <a:rPr lang="en-US" sz="5300" dirty="0" smtClean="0"/>
              <a:t>Resources</a:t>
            </a:r>
            <a:r>
              <a:rPr lang="en-US" dirty="0" smtClean="0"/>
              <a:t/>
            </a:r>
            <a:br>
              <a:rPr lang="en-US" dirty="0" smtClean="0"/>
            </a:br>
            <a:endParaRPr lang="en-US" sz="3600" dirty="0"/>
          </a:p>
        </p:txBody>
      </p:sp>
      <p:sp>
        <p:nvSpPr>
          <p:cNvPr id="3" name="Content Placeholder 2"/>
          <p:cNvSpPr>
            <a:spLocks noGrp="1"/>
          </p:cNvSpPr>
          <p:nvPr>
            <p:ph sz="half" idx="1"/>
          </p:nvPr>
        </p:nvSpPr>
        <p:spPr>
          <a:xfrm>
            <a:off x="457200" y="1676400"/>
            <a:ext cx="8077200" cy="4525963"/>
          </a:xfrm>
        </p:spPr>
        <p:txBody>
          <a:bodyPr>
            <a:noAutofit/>
          </a:bodyPr>
          <a:lstStyle/>
          <a:p>
            <a:r>
              <a:rPr lang="en-US" dirty="0" smtClean="0"/>
              <a:t>PBL for Teachers</a:t>
            </a:r>
            <a:br>
              <a:rPr lang="en-US" dirty="0" smtClean="0"/>
            </a:br>
            <a:r>
              <a:rPr lang="en-US" dirty="0" smtClean="0">
                <a:hlinkClick r:id="rId3"/>
              </a:rPr>
              <a:t>http://pbl4teachers.wikispaces.com/</a:t>
            </a:r>
            <a:r>
              <a:rPr lang="en-US" dirty="0" smtClean="0"/>
              <a:t> </a:t>
            </a:r>
          </a:p>
          <a:p>
            <a:pPr>
              <a:buNone/>
            </a:pPr>
            <a:endParaRPr lang="en-US" sz="2400" dirty="0" smtClean="0"/>
          </a:p>
          <a:p>
            <a:r>
              <a:rPr lang="en-US" sz="2400" dirty="0" smtClean="0"/>
              <a:t>Seymour </a:t>
            </a:r>
            <a:r>
              <a:rPr lang="en-US" sz="2400" dirty="0" err="1" smtClean="0"/>
              <a:t>Papert</a:t>
            </a:r>
            <a:r>
              <a:rPr lang="en-US" sz="2400" dirty="0" smtClean="0"/>
              <a:t>: Project-Based Learning. Inside a state juvenile correctional facility</a:t>
            </a:r>
            <a:br>
              <a:rPr lang="en-US" sz="2400" dirty="0" smtClean="0"/>
            </a:br>
            <a:r>
              <a:rPr lang="en-US" sz="2400" dirty="0" smtClean="0">
                <a:hlinkClick r:id="rId4"/>
              </a:rPr>
              <a:t>http://www.edutopia.org/seymour-papert-project-based-learning</a:t>
            </a:r>
            <a:endParaRPr lang="en-US" sz="2400" dirty="0" smtClean="0"/>
          </a:p>
          <a:p>
            <a:pPr>
              <a:buNone/>
            </a:pPr>
            <a:endParaRPr lang="en-US" sz="2400" dirty="0" smtClean="0"/>
          </a:p>
          <a:p>
            <a:r>
              <a:rPr lang="en-US" sz="2400" dirty="0" smtClean="0"/>
              <a:t>Project Based Learning from Educational Leadership</a:t>
            </a:r>
            <a:br>
              <a:rPr lang="en-US" sz="2400" dirty="0" smtClean="0"/>
            </a:br>
            <a:r>
              <a:rPr lang="en-US" sz="2400" dirty="0" smtClean="0">
                <a:hlinkClick r:id="rId5"/>
              </a:rPr>
              <a:t>http://www.ascd.org/publications/educational_leadership/feb08/vol65/num05/Project-Based_Learning.aspx</a:t>
            </a:r>
            <a:r>
              <a:rPr lang="en-US" sz="2400" dirty="0" smtClean="0"/>
              <a:t> </a:t>
            </a:r>
          </a:p>
          <a:p>
            <a:r>
              <a:rPr lang="en-US" sz="2400" dirty="0" smtClean="0"/>
              <a:t>Global Perspectives - </a:t>
            </a:r>
            <a:r>
              <a:rPr lang="en-US" sz="2400" dirty="0" smtClean="0">
                <a:hlinkClick r:id="rId6"/>
              </a:rPr>
              <a:t>http://www.cotf.edu/earthinfo</a:t>
            </a:r>
            <a:r>
              <a:rPr lang="en-US" sz="2400" dirty="0" smtClean="0"/>
              <a:t/>
            </a:r>
            <a:br>
              <a:rPr lang="en-US" sz="2400" dirty="0" smtClean="0"/>
            </a:br>
            <a:r>
              <a:rPr lang="en-US" sz="2400" dirty="0" smtClean="0"/>
              <a:t/>
            </a:r>
            <a:br>
              <a:rPr lang="en-US" sz="2400" dirty="0" smtClean="0"/>
            </a:b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sz="half" idx="1"/>
          </p:nvPr>
        </p:nvSpPr>
        <p:spPr>
          <a:xfrm>
            <a:off x="533400" y="1295400"/>
            <a:ext cx="8305800" cy="4525963"/>
          </a:xfrm>
        </p:spPr>
        <p:txBody>
          <a:bodyPr>
            <a:normAutofit fontScale="85000" lnSpcReduction="20000"/>
          </a:bodyPr>
          <a:lstStyle/>
          <a:p>
            <a:r>
              <a:rPr lang="en-US" dirty="0" smtClean="0"/>
              <a:t>Exploring the Environment</a:t>
            </a:r>
          </a:p>
          <a:p>
            <a:r>
              <a:rPr lang="en-US" dirty="0" smtClean="0">
                <a:hlinkClick r:id="rId3"/>
              </a:rPr>
              <a:t>http://www.cotf.edu/ete/</a:t>
            </a:r>
            <a:endParaRPr lang="en-US" dirty="0" smtClean="0"/>
          </a:p>
          <a:p>
            <a:r>
              <a:rPr lang="en-US" dirty="0" smtClean="0"/>
              <a:t>Project </a:t>
            </a:r>
            <a:r>
              <a:rPr lang="en-US" dirty="0" err="1" smtClean="0"/>
              <a:t>InSTEP</a:t>
            </a:r>
            <a:r>
              <a:rPr lang="en-US" dirty="0" smtClean="0"/>
              <a:t> Teacher Instructional Designs</a:t>
            </a:r>
          </a:p>
          <a:p>
            <a:r>
              <a:rPr lang="en-US" dirty="0" smtClean="0">
                <a:hlinkClick r:id="rId4"/>
              </a:rPr>
              <a:t>http://instep.cet.edu/instrucdes.html</a:t>
            </a:r>
            <a:endParaRPr lang="en-US" dirty="0" smtClean="0"/>
          </a:p>
          <a:p>
            <a:r>
              <a:rPr lang="en-US" dirty="0" smtClean="0"/>
              <a:t>PBL Essentials</a:t>
            </a:r>
          </a:p>
          <a:p>
            <a:r>
              <a:rPr lang="en-US" dirty="0" smtClean="0">
                <a:hlinkClick r:id="rId5"/>
              </a:rPr>
              <a:t>http://www.pbli.org/pbl/generic_pbl.htm</a:t>
            </a:r>
            <a:endParaRPr lang="en-US" dirty="0" smtClean="0"/>
          </a:p>
          <a:p>
            <a:r>
              <a:rPr lang="en-US" dirty="0" smtClean="0"/>
              <a:t>PBL in Math</a:t>
            </a:r>
          </a:p>
          <a:p>
            <a:r>
              <a:rPr lang="en-US" dirty="0" smtClean="0">
                <a:hlinkClick r:id="rId6"/>
              </a:rPr>
              <a:t>http://www.mcli.dist.maricopa.edu/pbl/sd96/knowns.html</a:t>
            </a:r>
            <a:endParaRPr lang="en-US" dirty="0" smtClean="0"/>
          </a:p>
          <a:p>
            <a:r>
              <a:rPr lang="en-US" dirty="0" smtClean="0"/>
              <a:t>PBL Clearinghouse</a:t>
            </a:r>
          </a:p>
          <a:p>
            <a:r>
              <a:rPr lang="en-US" dirty="0" smtClean="0">
                <a:hlinkClick r:id="rId7"/>
              </a:rPr>
              <a:t>http://www.udel.edu/pbl/problems/</a:t>
            </a:r>
            <a:r>
              <a:rPr lang="en-US" dirty="0" smtClean="0"/>
              <a:t> </a:t>
            </a:r>
          </a:p>
          <a:p>
            <a:r>
              <a:rPr lang="en-US" dirty="0" smtClean="0"/>
              <a:t>Project and Problem Based Learning</a:t>
            </a:r>
          </a:p>
          <a:p>
            <a:r>
              <a:rPr lang="en-US" dirty="0" smtClean="0">
                <a:hlinkClick r:id="rId8"/>
              </a:rPr>
              <a:t>http://www.uoregon.edu/~moursund/Math/pbl.htm</a:t>
            </a:r>
            <a:endParaRPr lang="en-US" dirty="0" smtClean="0"/>
          </a:p>
          <a:p>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685800" y="1524000"/>
            <a:ext cx="7772400" cy="2862322"/>
          </a:xfrm>
          <a:prstGeom prst="rect">
            <a:avLst/>
          </a:prstGeom>
          <a:noFill/>
          <a:ln w="9525">
            <a:noFill/>
            <a:miter lim="800000"/>
            <a:headEnd/>
            <a:tailEnd/>
          </a:ln>
        </p:spPr>
        <p:txBody>
          <a:bodyPr>
            <a:spAutoFit/>
          </a:bodyPr>
          <a:lstStyle/>
          <a:p>
            <a:pPr algn="ctr">
              <a:lnSpc>
                <a:spcPct val="90000"/>
              </a:lnSpc>
            </a:pPr>
            <a:r>
              <a:rPr lang="en-US" sz="4000" dirty="0" smtClean="0"/>
              <a:t>Project Based Learning site for students to practice </a:t>
            </a:r>
            <a:r>
              <a:rPr lang="en-US" sz="4000" dirty="0"/>
              <a:t>skills </a:t>
            </a:r>
            <a:r>
              <a:rPr lang="en-US" sz="4000" dirty="0" smtClean="0"/>
              <a:t> </a:t>
            </a:r>
            <a:endParaRPr lang="en-US" sz="4000" dirty="0"/>
          </a:p>
          <a:p>
            <a:pPr algn="ctr">
              <a:lnSpc>
                <a:spcPct val="90000"/>
              </a:lnSpc>
            </a:pPr>
            <a:endParaRPr lang="en-US" sz="4000" dirty="0"/>
          </a:p>
          <a:p>
            <a:pPr algn="ctr">
              <a:lnSpc>
                <a:spcPct val="90000"/>
              </a:lnSpc>
            </a:pPr>
            <a:r>
              <a:rPr lang="en-US" sz="4000" dirty="0" smtClean="0"/>
              <a:t> </a:t>
            </a:r>
            <a:endParaRPr lang="en-US" sz="4000" dirty="0"/>
          </a:p>
          <a:p>
            <a:pPr algn="ctr">
              <a:lnSpc>
                <a:spcPct val="90000"/>
              </a:lnSpc>
            </a:pPr>
            <a:r>
              <a:rPr lang="en-US" sz="4000" dirty="0"/>
              <a:t>http://www.studygs.net/pbl.htm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rPr>
              <a:t>What does the research say about PBL?</a:t>
            </a:r>
          </a:p>
        </p:txBody>
      </p:sp>
      <p:sp>
        <p:nvSpPr>
          <p:cNvPr id="11267" name="Content Placeholder 2"/>
          <p:cNvSpPr>
            <a:spLocks noGrp="1"/>
          </p:cNvSpPr>
          <p:nvPr>
            <p:ph idx="1"/>
          </p:nvPr>
        </p:nvSpPr>
        <p:spPr>
          <a:xfrm>
            <a:off x="0" y="2057400"/>
            <a:ext cx="9144000" cy="3724275"/>
          </a:xfrm>
        </p:spPr>
        <p:txBody>
          <a:bodyPr>
            <a:normAutofit lnSpcReduction="10000"/>
          </a:bodyPr>
          <a:lstStyle/>
          <a:p>
            <a:pPr algn="ctr">
              <a:buFont typeface="Wingdings" pitchFamily="2" charset="2"/>
              <a:buNone/>
              <a:defRPr/>
            </a:pPr>
            <a:r>
              <a:rPr lang="en-US" dirty="0" smtClean="0">
                <a:solidFill>
                  <a:schemeClr val="tx1">
                    <a:lumMod val="50000"/>
                  </a:schemeClr>
                </a:solidFill>
              </a:rPr>
              <a:t> </a:t>
            </a:r>
            <a:r>
              <a:rPr lang="en-US" dirty="0" smtClean="0">
                <a:solidFill>
                  <a:schemeClr val="tx1">
                    <a:lumMod val="50000"/>
                  </a:schemeClr>
                </a:solidFill>
                <a:latin typeface="Palatino Linotype" pitchFamily="18" charset="0"/>
              </a:rPr>
              <a:t> </a:t>
            </a:r>
            <a:r>
              <a:rPr lang="en-US" sz="3200" dirty="0" smtClean="0">
                <a:solidFill>
                  <a:schemeClr val="tx1">
                    <a:lumMod val="50000"/>
                  </a:schemeClr>
                </a:solidFill>
                <a:latin typeface="Palatino Linotype" pitchFamily="18" charset="0"/>
              </a:rPr>
              <a:t>Students from Multimedia Project classrooms outperformed comparison classrooms in all three areas scored by researchers and teachers: student content, attention to audience, and design. The Multimedia Project involves completing one to four interdisciplinary multimedia projects a year that integrate real-world issues and practices.</a:t>
            </a:r>
          </a:p>
          <a:p>
            <a:pPr algn="ctr">
              <a:buFont typeface="Wingdings" pitchFamily="2" charset="2"/>
              <a:buNone/>
              <a:defRPr/>
            </a:pPr>
            <a:endParaRPr lang="en-US" dirty="0" smtClean="0">
              <a:solidFill>
                <a:schemeClr val="tx1">
                  <a:lumMod val="50000"/>
                </a:schemeClr>
              </a:solidFill>
              <a:latin typeface="Palatino Linotype"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rPr>
              <a:t>What does the research say about PBL?</a:t>
            </a:r>
          </a:p>
        </p:txBody>
      </p:sp>
      <p:sp>
        <p:nvSpPr>
          <p:cNvPr id="12291" name="Content Placeholder 2"/>
          <p:cNvSpPr>
            <a:spLocks noGrp="1"/>
          </p:cNvSpPr>
          <p:nvPr>
            <p:ph idx="1"/>
          </p:nvPr>
        </p:nvSpPr>
        <p:spPr>
          <a:xfrm>
            <a:off x="762000" y="1905000"/>
            <a:ext cx="7693025" cy="3724275"/>
          </a:xfrm>
        </p:spPr>
        <p:txBody>
          <a:bodyPr>
            <a:normAutofit fontScale="92500" lnSpcReduction="10000"/>
          </a:bodyPr>
          <a:lstStyle/>
          <a:p>
            <a:pPr algn="ctr">
              <a:buFont typeface="Wingdings" pitchFamily="2" charset="2"/>
              <a:buNone/>
              <a:defRPr/>
            </a:pPr>
            <a:r>
              <a:rPr lang="en-US" sz="2400" dirty="0" smtClean="0">
                <a:solidFill>
                  <a:schemeClr val="tx1">
                    <a:lumMod val="50000"/>
                  </a:schemeClr>
                </a:solidFill>
              </a:rPr>
              <a:t>  </a:t>
            </a:r>
            <a:r>
              <a:rPr lang="en-US" sz="2600" dirty="0" smtClean="0">
                <a:solidFill>
                  <a:schemeClr val="tx1">
                    <a:lumMod val="50000"/>
                  </a:schemeClr>
                </a:solidFill>
                <a:latin typeface="Palatino Linotype" pitchFamily="18" charset="0"/>
                <a:hlinkClick r:id="rId3" action="ppaction://hlinkfile"/>
              </a:rPr>
              <a:t>Alternative school offers unique curriculum, project-based learning</a:t>
            </a:r>
            <a:r>
              <a:rPr lang="en-US" sz="2600" dirty="0" smtClean="0">
                <a:solidFill>
                  <a:schemeClr val="tx1">
                    <a:lumMod val="50000"/>
                  </a:schemeClr>
                </a:solidFill>
                <a:latin typeface="Palatino Linotype" pitchFamily="18" charset="0"/>
              </a:rPr>
              <a:t/>
            </a:r>
            <a:br>
              <a:rPr lang="en-US" sz="2600" dirty="0" smtClean="0">
                <a:solidFill>
                  <a:schemeClr val="tx1">
                    <a:lumMod val="50000"/>
                  </a:schemeClr>
                </a:solidFill>
                <a:latin typeface="Palatino Linotype" pitchFamily="18" charset="0"/>
              </a:rPr>
            </a:br>
            <a:r>
              <a:rPr lang="en-US" sz="2600" dirty="0" smtClean="0">
                <a:solidFill>
                  <a:schemeClr val="tx1">
                    <a:lumMod val="50000"/>
                  </a:schemeClr>
                </a:solidFill>
                <a:latin typeface="Palatino Linotype" pitchFamily="18" charset="0"/>
              </a:rPr>
              <a:t> Lakeview School in Ill., use PBL to reach students who are struggling in traditional schools by implementing a curriculum that is based on "</a:t>
            </a:r>
            <a:r>
              <a:rPr lang="en-US" sz="2600" b="1" u="sng" dirty="0" smtClean="0">
                <a:solidFill>
                  <a:schemeClr val="tx1">
                    <a:lumMod val="50000"/>
                  </a:schemeClr>
                </a:solidFill>
                <a:latin typeface="Palatino Linotype" pitchFamily="18" charset="0"/>
              </a:rPr>
              <a:t>doing things based on  real world situation."</a:t>
            </a:r>
            <a:r>
              <a:rPr lang="en-US" sz="2600" dirty="0" smtClean="0">
                <a:solidFill>
                  <a:schemeClr val="tx1">
                    <a:lumMod val="50000"/>
                  </a:schemeClr>
                </a:solidFill>
                <a:latin typeface="Palatino Linotype" pitchFamily="18" charset="0"/>
              </a:rPr>
              <a:t> The alternative Global Citizenship Experience School combines many core subjects – while addressing state standards -- and uses a project-based approach that incorporates cultural awareness, sustainability and other themes. </a:t>
            </a:r>
            <a:r>
              <a:rPr lang="en-US" sz="2600" dirty="0" smtClean="0">
                <a:solidFill>
                  <a:schemeClr val="tx1">
                    <a:lumMod val="50000"/>
                  </a:schemeClr>
                </a:solidFill>
                <a:latin typeface="Palatino Linotype" pitchFamily="18" charset="0"/>
                <a:hlinkClick r:id="rId3" action="ppaction://hlinkfile"/>
              </a:rPr>
              <a:t>Chicago Tribune</a:t>
            </a:r>
            <a:r>
              <a:rPr lang="en-US" sz="2600" dirty="0" smtClean="0">
                <a:solidFill>
                  <a:schemeClr val="tx1">
                    <a:lumMod val="50000"/>
                  </a:schemeClr>
                </a:solidFill>
                <a:latin typeface="Palatino Linotype" pitchFamily="18" charset="0"/>
              </a:rPr>
              <a:t> </a:t>
            </a:r>
          </a:p>
          <a:p>
            <a:pPr>
              <a:buFont typeface="Wingdings" pitchFamily="2" charset="2"/>
              <a:buNone/>
              <a:defRPr/>
            </a:pPr>
            <a:endParaRPr lang="en-US" sz="24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894</TotalTime>
  <Words>3198</Words>
  <Application>Microsoft Office PowerPoint</Application>
  <PresentationFormat>On-screen Show (4:3)</PresentationFormat>
  <Paragraphs>481</Paragraphs>
  <Slides>79</Slides>
  <Notes>79</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Office Theme</vt:lpstr>
      <vt:lpstr>Project and Problem Based Learning   </vt:lpstr>
      <vt:lpstr>Objectives</vt:lpstr>
      <vt:lpstr>PBL FRAMEWORK</vt:lpstr>
      <vt:lpstr>What does the research say about PBL?</vt:lpstr>
      <vt:lpstr>What does the research say about PBL?</vt:lpstr>
      <vt:lpstr>What does the research say about PBL?</vt:lpstr>
      <vt:lpstr>What does the research say about PBL?</vt:lpstr>
      <vt:lpstr>What does the research say about PBL?</vt:lpstr>
      <vt:lpstr>What does the research say about PBL?</vt:lpstr>
      <vt:lpstr>What does the research say about PBL? </vt:lpstr>
      <vt:lpstr>What does the research say about PBL?</vt:lpstr>
      <vt:lpstr>Slide 12</vt:lpstr>
      <vt:lpstr>Slide 13</vt:lpstr>
      <vt:lpstr>Slide 14</vt:lpstr>
      <vt:lpstr>Slide 15</vt:lpstr>
      <vt:lpstr>Slide 16</vt:lpstr>
      <vt:lpstr>Slide 17</vt:lpstr>
      <vt:lpstr>Slide 18</vt:lpstr>
      <vt:lpstr>What do you know about PBL?</vt:lpstr>
      <vt:lpstr>Slide 20</vt:lpstr>
      <vt:lpstr>Slide 21</vt:lpstr>
      <vt:lpstr>Slide 22</vt:lpstr>
      <vt:lpstr>Product or Process?</vt:lpstr>
      <vt:lpstr>Slide 24</vt:lpstr>
      <vt:lpstr>Redesign this Project</vt:lpstr>
      <vt:lpstr>Slide 26</vt:lpstr>
      <vt:lpstr>Slide 27</vt:lpstr>
      <vt:lpstr>Engage the Student and the Achievement will Follow  </vt:lpstr>
      <vt:lpstr>Slide 29</vt:lpstr>
      <vt:lpstr>Toxic Popcorn </vt:lpstr>
      <vt:lpstr>Slide 31</vt:lpstr>
      <vt:lpstr>Slide 32</vt:lpstr>
      <vt:lpstr>Slide 33</vt:lpstr>
      <vt:lpstr>Slide 34</vt:lpstr>
      <vt:lpstr>Slide 35</vt:lpstr>
      <vt:lpstr>Slide 36</vt:lpstr>
      <vt:lpstr>Why Do PBL?</vt:lpstr>
      <vt:lpstr>Why Do PBL?</vt:lpstr>
      <vt:lpstr>Why Do PBL?</vt:lpstr>
      <vt:lpstr>Why Do PBL?</vt:lpstr>
      <vt:lpstr>Framework for 21st Century Learning  </vt:lpstr>
      <vt:lpstr>Slide 42</vt:lpstr>
      <vt:lpstr>BIE Article on PBL</vt:lpstr>
      <vt:lpstr>Common Features of Project Based Learning</vt:lpstr>
      <vt:lpstr>Slide 45</vt:lpstr>
      <vt:lpstr>Slide 46</vt:lpstr>
      <vt:lpstr>Slide 47</vt:lpstr>
      <vt:lpstr>Slide 48</vt:lpstr>
      <vt:lpstr>Slide 49</vt:lpstr>
      <vt:lpstr>Slide 50</vt:lpstr>
      <vt:lpstr>Slide 51</vt:lpstr>
      <vt:lpstr>Slide 52</vt:lpstr>
      <vt:lpstr>Slide 53</vt:lpstr>
      <vt:lpstr>Slide 54</vt:lpstr>
      <vt:lpstr>Benefits and Obstacles of PBL  </vt:lpstr>
      <vt:lpstr>PBL Benefits</vt:lpstr>
      <vt:lpstr>PBL Benefits</vt:lpstr>
      <vt:lpstr>Obstacles Described by Teachers</vt:lpstr>
      <vt:lpstr>Obstacles Described by Teachers</vt:lpstr>
      <vt:lpstr>Obstacles Described by Teachers</vt:lpstr>
      <vt:lpstr>Benefits Described by Students</vt:lpstr>
      <vt:lpstr>Benefits Described by Students</vt:lpstr>
      <vt:lpstr>Benefits Described by Students</vt:lpstr>
      <vt:lpstr>Benefits Described by Students</vt:lpstr>
      <vt:lpstr>Benefits Described by Students</vt:lpstr>
      <vt:lpstr>Similarities Between Project Based and Problem Based Learning</vt:lpstr>
      <vt:lpstr>Differences Between Project Based and Problem Based Learning</vt:lpstr>
      <vt:lpstr>PBL vs. PBL</vt:lpstr>
      <vt:lpstr>Slide 69</vt:lpstr>
      <vt:lpstr>Slide 70</vt:lpstr>
      <vt:lpstr>Slide 71</vt:lpstr>
      <vt:lpstr>Slide 72</vt:lpstr>
      <vt:lpstr>Slide 73</vt:lpstr>
      <vt:lpstr>Slide 74</vt:lpstr>
      <vt:lpstr>Slide 75</vt:lpstr>
      <vt:lpstr>Slide 76</vt:lpstr>
      <vt:lpstr>Resources </vt:lpstr>
      <vt:lpstr>Resources </vt:lpstr>
      <vt:lpstr>Slide 79</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15</cp:revision>
  <dcterms:created xsi:type="dcterms:W3CDTF">2010-10-31T18:55:03Z</dcterms:created>
  <dcterms:modified xsi:type="dcterms:W3CDTF">2010-11-08T16:06:19Z</dcterms:modified>
</cp:coreProperties>
</file>